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6" r:id="rId79"/>
    <p:sldId id="337" r:id="rId80"/>
    <p:sldId id="338" r:id="rId81"/>
    <p:sldId id="339" r:id="rId82"/>
    <p:sldId id="341" r:id="rId83"/>
    <p:sldId id="342" r:id="rId84"/>
    <p:sldId id="318" r:id="rId85"/>
  </p:sldIdLst>
  <p:sldSz cx="9144000" cy="5143500" type="screen16x9"/>
  <p:notesSz cx="6858000" cy="9144000"/>
  <p:embeddedFontLst>
    <p:embeddedFont>
      <p:font typeface="Hind" panose="020B0604020202020204" charset="0"/>
      <p:regular r:id="rId87"/>
      <p:bold r:id="rId88"/>
    </p:embeddedFont>
    <p:embeddedFont>
      <p:font typeface="Calibri" panose="020F0502020204030204" pitchFamily="3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Роман Дубатов" initials="" lastIdx="8" clrIdx="0"/>
  <p:cmAuthor id="1" name="Мария Макарова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6" d="100"/>
          <a:sy n="126" d="100"/>
        </p:scale>
        <p:origin x="2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font" Target="fonts/font4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1-08T17:34:34.778" idx="1">
    <p:pos x="6000" y="0"/>
    <p:text>обозначить последовательность и поменять названия, например https://pythonru.com/baza-znanij/process-analiza-dannyh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1-08T17:35:44.343" idx="2">
    <p:pos x="6000" y="0"/>
    <p:text>Нужна ли тут именно эта картинка? Всё равно не видно и не понятно, что на ней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1-08T17:40:33.610" idx="4">
    <p:pos x="6000" y="0"/>
    <p:text>Здесь есть вывод по графику, было бы хорошо к остальным графикам тоже добавить комментарии по ключевым интересным моментам, если они есть.
Вы это проговорите, но удобнее воспринимать инфу со слайда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1-01-08T17:43:23.644" idx="5">
    <p:pos x="6000" y="0"/>
    <p:text>В остальных графиках заголовок отражает, что на нем представлено, а тут комментарий. Лучше записать сверху "Зависимость дохода от роли/специальности в России", а про мл внизу/справа/слева, как захотите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129038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4359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b4b0856ed0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7" name="Google Shape;237;gb4b0856ed0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0023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4b0856ed0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b4b0856ed0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754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b4b0856ed0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gb4b0856ed0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1675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52185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118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40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48e53dc82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b48e53dc82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0117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48e53dc8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b48e53dc8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3250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379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b48e53dc8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b48e53dc8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764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22017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59837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48e53dc8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gb48e53dc8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07088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48e53dc82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b48e53dc82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26179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02714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942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5582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6514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48e53dc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b48e53dc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1474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b48e53dc8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b48e53dc8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6465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6" name="Google Shape;41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694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4072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3" name="Google Shape;42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52381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04580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78601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7281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80277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b48e53dc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4" name="Google Shape;464;gb48e53dc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663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5" name="Google Shape;47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53494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8160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3" name="Google Shape;49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8665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0" name="Google Shape;50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230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37225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8811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b48e53dc8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b48e53dc8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41008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b48e53dc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" name="Google Shape;530;gb48e53dc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37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b48e53dc82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4" name="Google Shape;544;gb48e53dc82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94312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8" name="Google Shape;55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3982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33508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7197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47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8" name="Google Shape;61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22973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556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78235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5476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79753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64545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1" name="Google Shape;67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10921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0" name="Google Shape;68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2251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2535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4" name="Google Shape;69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08603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9688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323563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3124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669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269340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0" name="Google Shape;73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31867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59768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3496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1439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9698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933871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3114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59284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9706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75400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81738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1821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5600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3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69334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635264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12869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4" name="Google Shape;7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8722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23282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4944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4b0856ed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gb4b0856ed0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03813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3" name="Google Shape;57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23915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5" name="Google Shape;74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3658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4b0856ed0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gb4b0856ed0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728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1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42" name="Google Shape;142;p11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1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" name="Google Shape;147;p11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23" name="Google Shape;23;p3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29" name="Google Shape;29;p3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39" name="Google Shape;39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40" name="Google Shape;40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" name="Google Shape;45;p4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46" name="Google Shape;46;p4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4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4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Google Shape;50;p4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" name="Google Shape;51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5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5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5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5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83" name="Google Shape;83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4" name="Google Shape;84;p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7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11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7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98" name="Google Shape;98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4" name="Google Shape;104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9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9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13" name="Google Shape;113;p9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114" name="Google Shape;114;p9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115" name="Google Shape;115;p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6" name="Google Shape;116;p9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9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22" name="Google Shape;122;p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117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352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0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0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0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0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0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0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5.jp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2"/>
          <p:cNvSpPr txBox="1">
            <a:spLocks noGrp="1"/>
          </p:cNvSpPr>
          <p:nvPr>
            <p:ph type="ctrTitle"/>
          </p:nvPr>
        </p:nvSpPr>
        <p:spPr>
          <a:xfrm>
            <a:off x="2237316" y="1888880"/>
            <a:ext cx="4487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600"/>
              <a:buNone/>
            </a:pPr>
            <a:r>
              <a:rPr lang="ru-RU"/>
              <a:t>2020 Kaggle Machine Learning &amp; Data Science Survey</a:t>
            </a:r>
            <a:endParaRPr/>
          </a:p>
        </p:txBody>
      </p:sp>
      <p:sp>
        <p:nvSpPr>
          <p:cNvPr id="158" name="Google Shape;158;p12"/>
          <p:cNvSpPr txBox="1"/>
          <p:nvPr/>
        </p:nvSpPr>
        <p:spPr>
          <a:xfrm>
            <a:off x="2340001" y="4090916"/>
            <a:ext cx="4939200" cy="52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59" name="Google Shape;159;p12"/>
          <p:cNvSpPr txBox="1"/>
          <p:nvPr/>
        </p:nvSpPr>
        <p:spPr>
          <a:xfrm>
            <a:off x="3955960" y="4090915"/>
            <a:ext cx="4666102" cy="52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The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most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comprehensive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dataset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available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on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the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state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of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ML </a:t>
            </a: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and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data</a:t>
            </a:r>
            <a:r>
              <a:rPr lang="ru-RU" sz="1800" b="1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science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  <p:sp>
        <p:nvSpPr>
          <p:cNvPr id="241" name="Google Shape;241;p21"/>
          <p:cNvSpPr txBox="1">
            <a:spLocks noGrp="1"/>
          </p:cNvSpPr>
          <p:nvPr>
            <p:ph type="body" idx="1"/>
          </p:nvPr>
        </p:nvSpPr>
        <p:spPr>
          <a:xfrm>
            <a:off x="1238345" y="1374564"/>
            <a:ext cx="6655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/>
              <a:t>3.  Слишком молодые участники с огромным опытом работы.</a:t>
            </a:r>
            <a:endParaRPr b="0" i="0"/>
          </a:p>
        </p:txBody>
      </p:sp>
      <p:pic>
        <p:nvPicPr>
          <p:cNvPr id="242" name="Google Shape;2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318" y="2404149"/>
            <a:ext cx="7577254" cy="18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5;p19"/>
          <p:cNvSpPr txBox="1">
            <a:spLocks/>
          </p:cNvSpPr>
          <p:nvPr/>
        </p:nvSpPr>
        <p:spPr>
          <a:xfrm>
            <a:off x="1060539" y="528879"/>
            <a:ext cx="57036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ru-RU" smtClean="0"/>
              <a:t>“Загрязнения данных", спам и ошибки пользователей</a:t>
            </a:r>
            <a:endParaRPr lang="ru-RU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1"/>
          </p:nvPr>
        </p:nvSpPr>
        <p:spPr>
          <a:xfrm>
            <a:off x="1460249" y="1407100"/>
            <a:ext cx="6223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 dirty="0"/>
              <a:t>4.  Слишком молодые </a:t>
            </a:r>
            <a:r>
              <a:rPr lang="ru-RU" b="0" i="0" dirty="0" smtClean="0"/>
              <a:t>респонденты с </a:t>
            </a:r>
            <a:r>
              <a:rPr lang="ru-RU" b="0" i="0" dirty="0"/>
              <a:t>огромной зарплатой.</a:t>
            </a:r>
            <a:endParaRPr b="0" i="0" dirty="0"/>
          </a:p>
        </p:txBody>
      </p:sp>
      <p:pic>
        <p:nvPicPr>
          <p:cNvPr id="250" name="Google Shape;2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100" y="2504650"/>
            <a:ext cx="7319800" cy="15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25;p19"/>
          <p:cNvSpPr txBox="1">
            <a:spLocks/>
          </p:cNvSpPr>
          <p:nvPr/>
        </p:nvSpPr>
        <p:spPr>
          <a:xfrm>
            <a:off x="1060539" y="521911"/>
            <a:ext cx="57036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ru-RU" smtClean="0"/>
              <a:t>“Загрязнения данных", спам и ошибки пользователей</a:t>
            </a:r>
            <a:endParaRPr lang="ru-RU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1"/>
          </p:nvPr>
        </p:nvSpPr>
        <p:spPr>
          <a:xfrm>
            <a:off x="1188415" y="1309713"/>
            <a:ext cx="669743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 dirty="0"/>
              <a:t>5.  Слишком высокая зарплата по сравнению с малым опытом работы у респондентов.</a:t>
            </a:r>
            <a:endParaRPr b="0" i="0" dirty="0"/>
          </a:p>
        </p:txBody>
      </p:sp>
      <p:sp>
        <p:nvSpPr>
          <p:cNvPr id="6" name="Google Shape;225;p19"/>
          <p:cNvSpPr txBox="1">
            <a:spLocks/>
          </p:cNvSpPr>
          <p:nvPr/>
        </p:nvSpPr>
        <p:spPr>
          <a:xfrm>
            <a:off x="1060539" y="521911"/>
            <a:ext cx="57036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ru-RU" smtClean="0"/>
              <a:t>“Загрязнения данных", спам и ошибки пользователей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31" y="2620106"/>
            <a:ext cx="7786581" cy="159807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ctrTitle"/>
          </p:nvPr>
        </p:nvSpPr>
        <p:spPr>
          <a:xfrm>
            <a:off x="2354788" y="2085886"/>
            <a:ext cx="44690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/>
              <a:t>2. Предварительный анализ зависимостей в </a:t>
            </a:r>
            <a:r>
              <a:rPr lang="ru-RU" dirty="0" err="1" smtClean="0"/>
              <a:t>QlikView</a:t>
            </a:r>
            <a:endParaRPr dirty="0"/>
          </a:p>
        </p:txBody>
      </p:sp>
      <p:sp>
        <p:nvSpPr>
          <p:cNvPr id="264" name="Google Shape;264;p24"/>
          <p:cNvSpPr txBox="1">
            <a:spLocks noGrp="1"/>
          </p:cNvSpPr>
          <p:nvPr>
            <p:ph type="subTitle" idx="1"/>
          </p:nvPr>
        </p:nvSpPr>
        <p:spPr>
          <a:xfrm>
            <a:off x="2665265" y="3188753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/>
              <a:t>Был проведён анализ основных факторов, влияющих на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</a:rPr>
              <a:t>годовой доход респондентов</a:t>
            </a:r>
            <a:r>
              <a:rPr lang="ru-RU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ru-RU" b="1" dirty="0"/>
              <a:t>Q24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265" name="Google Shape;265;p24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  <p:grpSp>
        <p:nvGrpSpPr>
          <p:cNvPr id="266" name="Google Shape;266;p24"/>
          <p:cNvGrpSpPr/>
          <p:nvPr/>
        </p:nvGrpSpPr>
        <p:grpSpPr>
          <a:xfrm>
            <a:off x="3891940" y="444733"/>
            <a:ext cx="1394750" cy="913286"/>
            <a:chOff x="3936375" y="3703750"/>
            <a:chExt cx="453050" cy="332175"/>
          </a:xfrm>
        </p:grpSpPr>
        <p:sp>
          <p:nvSpPr>
            <p:cNvPr id="267" name="Google Shape;267;p24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4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4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>
            <a:spLocks noGrp="1"/>
          </p:cNvSpPr>
          <p:nvPr>
            <p:ph type="title"/>
          </p:nvPr>
        </p:nvSpPr>
        <p:spPr>
          <a:xfrm>
            <a:off x="3346642" y="1061314"/>
            <a:ext cx="577707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/>
              <a:t>В сравнении участвовали </a:t>
            </a:r>
            <a:br>
              <a:rPr lang="ru-RU"/>
            </a:br>
            <a:r>
              <a:rPr lang="ru-RU"/>
              <a:t>следующие вопросы:</a:t>
            </a:r>
            <a:endParaRPr/>
          </a:p>
        </p:txBody>
      </p:sp>
      <p:sp>
        <p:nvSpPr>
          <p:cNvPr id="277" name="Google Shape;277;p25"/>
          <p:cNvSpPr/>
          <p:nvPr/>
        </p:nvSpPr>
        <p:spPr>
          <a:xfrm>
            <a:off x="50488" y="412820"/>
            <a:ext cx="1767803" cy="1719738"/>
          </a:xfrm>
          <a:prstGeom prst="ellipse">
            <a:avLst/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Q1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Возраст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78" name="Google Shape;278;p2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3015328" y="3004485"/>
            <a:ext cx="1767803" cy="1719738"/>
          </a:xfrm>
          <a:prstGeom prst="ellipse">
            <a:avLst/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Q15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Сколько лет использует методы ML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0" name="Google Shape;280;p25"/>
          <p:cNvSpPr/>
          <p:nvPr/>
        </p:nvSpPr>
        <p:spPr>
          <a:xfrm>
            <a:off x="1468643" y="2996446"/>
            <a:ext cx="1767803" cy="1719738"/>
          </a:xfrm>
          <a:prstGeom prst="ellipse">
            <a:avLst/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Q7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Язык программирования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1" name="Google Shape;281;p25"/>
          <p:cNvSpPr/>
          <p:nvPr/>
        </p:nvSpPr>
        <p:spPr>
          <a:xfrm>
            <a:off x="3710450" y="1705353"/>
            <a:ext cx="1767803" cy="1719738"/>
          </a:xfrm>
          <a:prstGeom prst="ellipse">
            <a:avLst/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Q5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Профессия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2" name="Google Shape;282;p25"/>
          <p:cNvSpPr/>
          <p:nvPr/>
        </p:nvSpPr>
        <p:spPr>
          <a:xfrm>
            <a:off x="2228173" y="1705353"/>
            <a:ext cx="1767803" cy="1719738"/>
          </a:xfrm>
          <a:prstGeom prst="ellipse">
            <a:avLst/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Q4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Уровень образования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3" name="Google Shape;283;p25"/>
          <p:cNvSpPr/>
          <p:nvPr/>
        </p:nvSpPr>
        <p:spPr>
          <a:xfrm>
            <a:off x="1548551" y="412820"/>
            <a:ext cx="1767803" cy="1719738"/>
          </a:xfrm>
          <a:prstGeom prst="ellipse">
            <a:avLst/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Q2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Пол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4" name="Google Shape;284;p25"/>
          <p:cNvSpPr/>
          <p:nvPr/>
        </p:nvSpPr>
        <p:spPr>
          <a:xfrm>
            <a:off x="700448" y="1705353"/>
            <a:ext cx="1767803" cy="1719738"/>
          </a:xfrm>
          <a:prstGeom prst="ellipse">
            <a:avLst/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Q3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Страна проживания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5" name="Google Shape;285;p25"/>
          <p:cNvSpPr/>
          <p:nvPr/>
        </p:nvSpPr>
        <p:spPr>
          <a:xfrm>
            <a:off x="5224299" y="1705353"/>
            <a:ext cx="1767803" cy="1719738"/>
          </a:xfrm>
          <a:prstGeom prst="ellipse">
            <a:avLst/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Q6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Как долго пишет код/занимается программированием</a:t>
            </a:r>
            <a:endParaRPr sz="14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86" name="Google Shape;286;p25"/>
          <p:cNvSpPr/>
          <p:nvPr/>
        </p:nvSpPr>
        <p:spPr>
          <a:xfrm>
            <a:off x="4467374" y="3012524"/>
            <a:ext cx="1767803" cy="1719738"/>
          </a:xfrm>
          <a:prstGeom prst="ellipse">
            <a:avLst/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Q20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Количество работников в компании</a:t>
            </a:r>
            <a:endParaRPr/>
          </a:p>
        </p:txBody>
      </p:sp>
      <p:sp>
        <p:nvSpPr>
          <p:cNvPr id="287" name="Google Shape;287;p25"/>
          <p:cNvSpPr/>
          <p:nvPr/>
        </p:nvSpPr>
        <p:spPr>
          <a:xfrm>
            <a:off x="5949651" y="2996446"/>
            <a:ext cx="1767803" cy="1719738"/>
          </a:xfrm>
          <a:prstGeom prst="ellipse">
            <a:avLst/>
          </a:prstGeom>
          <a:solidFill>
            <a:srgbClr val="0066FF">
              <a:alpha val="22352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Q25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ru-RU" sz="14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Затраты по работе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  <p:sp>
        <p:nvSpPr>
          <p:cNvPr id="293" name="Google Shape;293;p26"/>
          <p:cNvSpPr txBox="1"/>
          <p:nvPr/>
        </p:nvSpPr>
        <p:spPr>
          <a:xfrm>
            <a:off x="206881" y="16104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Созданная среда, с помощью которой был сделан анализ.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94" name="Google Shape;2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00" y="714579"/>
            <a:ext cx="8156605" cy="4002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  <p:sp>
        <p:nvSpPr>
          <p:cNvPr id="300" name="Google Shape;300;p27"/>
          <p:cNvSpPr txBox="1"/>
          <p:nvPr/>
        </p:nvSpPr>
        <p:spPr>
          <a:xfrm>
            <a:off x="206881" y="16104"/>
            <a:ext cx="7084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Сравнение России и США :(</a:t>
            </a:r>
            <a:endParaRPr sz="1800" b="0" i="0" u="none" strike="noStrike" cap="none" dirty="0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01" name="Google Shape;3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8404"/>
            <a:ext cx="8762607" cy="36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  <p:sp>
        <p:nvSpPr>
          <p:cNvPr id="307" name="Google Shape;307;p28"/>
          <p:cNvSpPr txBox="1"/>
          <p:nvPr/>
        </p:nvSpPr>
        <p:spPr>
          <a:xfrm>
            <a:off x="206881" y="16104"/>
            <a:ext cx="7084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Сравнение с 2019 - всё не очень хорошо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88" y="988404"/>
            <a:ext cx="8676427" cy="36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  <p:sp>
        <p:nvSpPr>
          <p:cNvPr id="314" name="Google Shape;314;p29"/>
          <p:cNvSpPr txBox="1"/>
          <p:nvPr/>
        </p:nvSpPr>
        <p:spPr>
          <a:xfrm>
            <a:off x="710254" y="0"/>
            <a:ext cx="3947280" cy="570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Зависимость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дохода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от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возраста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2766165" y="4357509"/>
            <a:ext cx="587396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Интересный случай про людей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старше 70 лет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16" name="Google Shape;31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63" y="523250"/>
            <a:ext cx="4462650" cy="189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586" y="2508848"/>
            <a:ext cx="4915124" cy="20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  <p:sp>
        <p:nvSpPr>
          <p:cNvPr id="332" name="Google Shape;332;p31"/>
          <p:cNvSpPr txBox="1"/>
          <p:nvPr/>
        </p:nvSpPr>
        <p:spPr>
          <a:xfrm>
            <a:off x="388827" y="847666"/>
            <a:ext cx="25611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Люди старше </a:t>
            </a:r>
            <a:r>
              <a:rPr lang="ru-RU" sz="180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7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0 лет, 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знающие языки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программирования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Python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и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33" name="Google Shape;3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53" y="2544302"/>
            <a:ext cx="5377555" cy="2268324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1"/>
          <p:cNvSpPr txBox="1"/>
          <p:nvPr/>
        </p:nvSpPr>
        <p:spPr>
          <a:xfrm>
            <a:off x="1974765" y="2654592"/>
            <a:ext cx="25611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35" name="Google Shape;33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1175" y="96975"/>
            <a:ext cx="5480625" cy="232129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1"/>
          <p:cNvSpPr txBox="1"/>
          <p:nvPr/>
        </p:nvSpPr>
        <p:spPr>
          <a:xfrm>
            <a:off x="4535965" y="437716"/>
            <a:ext cx="25611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Python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3"/>
          <p:cNvSpPr txBox="1">
            <a:spLocks noGrp="1"/>
          </p:cNvSpPr>
          <p:nvPr>
            <p:ph type="ctrTitle" idx="4294967295"/>
          </p:nvPr>
        </p:nvSpPr>
        <p:spPr>
          <a:xfrm>
            <a:off x="2715450" y="1115830"/>
            <a:ext cx="36912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</a:pPr>
            <a:r>
              <a:rPr lang="ru-RU" sz="6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HELLO!</a:t>
            </a:r>
            <a:endParaRPr sz="60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65" name="Google Shape;165;p13"/>
          <p:cNvSpPr txBox="1">
            <a:spLocks noGrp="1"/>
          </p:cNvSpPr>
          <p:nvPr>
            <p:ph type="subTitle" idx="4294967295"/>
          </p:nvPr>
        </p:nvSpPr>
        <p:spPr>
          <a:xfrm>
            <a:off x="2715450" y="3187030"/>
            <a:ext cx="5126590" cy="59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👩	</a:t>
            </a:r>
            <a:r>
              <a:rPr lang="ru-RU" sz="2400" b="1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Макарова Мария</a:t>
            </a:r>
            <a:endParaRPr sz="2400" b="1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166" name="Google Shape;166;p13" descr="10.jpg"/>
          <p:cNvPicPr preferRelativeResize="0"/>
          <p:nvPr/>
        </p:nvPicPr>
        <p:blipFill rotWithShape="1">
          <a:blip r:embed="rId3">
            <a:alphaModFix/>
          </a:blip>
          <a:srcRect l="22840" t="14463" r="22839" b="19038"/>
          <a:stretch/>
        </p:blipFill>
        <p:spPr>
          <a:xfrm rot="-5400000">
            <a:off x="-566237" y="560960"/>
            <a:ext cx="3603174" cy="24707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167" name="Google Shape;167;p1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  <p:sp>
        <p:nvSpPr>
          <p:cNvPr id="168" name="Google Shape;168;p13"/>
          <p:cNvSpPr txBox="1"/>
          <p:nvPr/>
        </p:nvSpPr>
        <p:spPr>
          <a:xfrm>
            <a:off x="2715450" y="2664017"/>
            <a:ext cx="4123970" cy="66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👨	</a:t>
            </a:r>
            <a:r>
              <a:rPr lang="ru-RU" sz="2400" b="1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Белозёров Андрей</a:t>
            </a:r>
            <a:endParaRPr sz="2400" b="1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69" name="Google Shape;169;p13"/>
          <p:cNvSpPr txBox="1"/>
          <p:nvPr/>
        </p:nvSpPr>
        <p:spPr>
          <a:xfrm>
            <a:off x="2715450" y="2141004"/>
            <a:ext cx="4939200" cy="523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8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Наша команда по финальному проекту:</a:t>
            </a:r>
            <a:endParaRPr sz="18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2715450" y="3712876"/>
            <a:ext cx="4123970" cy="660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👨	</a:t>
            </a:r>
            <a:r>
              <a:rPr lang="ru-RU" sz="2400" b="1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Потапов Евгений</a:t>
            </a:r>
            <a:endParaRPr sz="2400" b="1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2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  <p:sp>
        <p:nvSpPr>
          <p:cNvPr id="342" name="Google Shape;342;p32"/>
          <p:cNvSpPr txBox="1"/>
          <p:nvPr/>
        </p:nvSpPr>
        <p:spPr>
          <a:xfrm>
            <a:off x="388827" y="847666"/>
            <a:ext cx="2561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Люди старше </a:t>
            </a:r>
            <a:r>
              <a:rPr lang="ru-RU" sz="180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6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0 лет, 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знающие языки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программирования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Python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и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675" y="64167"/>
            <a:ext cx="5687877" cy="238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2"/>
          <p:cNvSpPr txBox="1"/>
          <p:nvPr/>
        </p:nvSpPr>
        <p:spPr>
          <a:xfrm>
            <a:off x="4535965" y="437716"/>
            <a:ext cx="2561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Python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750" y="2654600"/>
            <a:ext cx="5498474" cy="231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/>
        </p:nvSpPr>
        <p:spPr>
          <a:xfrm>
            <a:off x="1974765" y="2654592"/>
            <a:ext cx="2561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3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  <p:sp>
        <p:nvSpPr>
          <p:cNvPr id="352" name="Google Shape;352;p33"/>
          <p:cNvSpPr txBox="1"/>
          <p:nvPr/>
        </p:nvSpPr>
        <p:spPr>
          <a:xfrm>
            <a:off x="654318" y="211947"/>
            <a:ext cx="39474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Зависимость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дохода</a:t>
            </a: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от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возраста</a:t>
            </a: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sz="1800" b="0" i="0" u="none" strike="noStrike" cap="none" dirty="0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53" name="Google Shape;353;p33"/>
          <p:cNvSpPr txBox="1"/>
          <p:nvPr/>
        </p:nvSpPr>
        <p:spPr>
          <a:xfrm>
            <a:off x="2976325" y="4145541"/>
            <a:ext cx="58740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Сравнение с 2019</a:t>
            </a:r>
            <a:endParaRPr sz="1800" b="0" i="0" u="none" strike="noStrike" cap="none" dirty="0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54" name="Google Shape;3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318" y="826100"/>
            <a:ext cx="7835357" cy="327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4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  <p:sp>
        <p:nvSpPr>
          <p:cNvPr id="360" name="Google Shape;360;p34"/>
          <p:cNvSpPr txBox="1"/>
          <p:nvPr/>
        </p:nvSpPr>
        <p:spPr>
          <a:xfrm>
            <a:off x="710254" y="0"/>
            <a:ext cx="3947400" cy="5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Зависимость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дохода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от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возраста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1" name="Google Shape;361;p34"/>
          <p:cNvSpPr txBox="1"/>
          <p:nvPr/>
        </p:nvSpPr>
        <p:spPr>
          <a:xfrm>
            <a:off x="1368542" y="4242443"/>
            <a:ext cx="83070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Сравнение с 2019 (Россия) - молодые специалисты кому-то нужны!</a:t>
            </a:r>
            <a:endParaRPr sz="1800" b="0" i="0" u="none" strike="noStrike" cap="none" dirty="0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62" name="Google Shape;36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74" y="570900"/>
            <a:ext cx="8692449" cy="3721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  <p:sp>
        <p:nvSpPr>
          <p:cNvPr id="368" name="Google Shape;368;p35"/>
          <p:cNvSpPr txBox="1"/>
          <p:nvPr/>
        </p:nvSpPr>
        <p:spPr>
          <a:xfrm>
            <a:off x="449477" y="240039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Влияние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пола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на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доход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369" name="Google Shape;369;p35"/>
          <p:cNvSpPr txBox="1"/>
          <p:nvPr/>
        </p:nvSpPr>
        <p:spPr>
          <a:xfrm>
            <a:off x="2059905" y="3899930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«Небинарный» пол в среднем зарабатывают гораздо больше.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70" name="Google Shape;3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900" y="908906"/>
            <a:ext cx="7418525" cy="315017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5"/>
          <p:cNvSpPr/>
          <p:nvPr/>
        </p:nvSpPr>
        <p:spPr>
          <a:xfrm>
            <a:off x="4608225" y="1665150"/>
            <a:ext cx="986700" cy="2196900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rgbClr val="BA00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  <p:sp>
        <p:nvSpPr>
          <p:cNvPr id="377" name="Google Shape;377;p36"/>
          <p:cNvSpPr txBox="1"/>
          <p:nvPr/>
        </p:nvSpPr>
        <p:spPr>
          <a:xfrm>
            <a:off x="1040255" y="-139563"/>
            <a:ext cx="351696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Влияние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пола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на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доход 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в США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78" name="Google Shape;37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08150"/>
            <a:ext cx="5065101" cy="213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3625" y="2753300"/>
            <a:ext cx="5264052" cy="22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7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  <p:sp>
        <p:nvSpPr>
          <p:cNvPr id="385" name="Google Shape;385;p37"/>
          <p:cNvSpPr txBox="1"/>
          <p:nvPr/>
        </p:nvSpPr>
        <p:spPr>
          <a:xfrm>
            <a:off x="872008" y="-64725"/>
            <a:ext cx="6326771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Влияние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пола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на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доход 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в  России, Украине и Беларуси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86" name="Google Shape;3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325" y="2766275"/>
            <a:ext cx="5238000" cy="222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29875"/>
            <a:ext cx="4946701" cy="208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  <p:sp>
        <p:nvSpPr>
          <p:cNvPr id="393" name="Google Shape;393;p38"/>
          <p:cNvSpPr txBox="1"/>
          <p:nvPr/>
        </p:nvSpPr>
        <p:spPr>
          <a:xfrm>
            <a:off x="152086" y="0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Влияние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уровня полученного образования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на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доход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000" y="2950575"/>
            <a:ext cx="4673849" cy="19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8"/>
          <p:cNvSpPr txBox="1"/>
          <p:nvPr/>
        </p:nvSpPr>
        <p:spPr>
          <a:xfrm>
            <a:off x="3559316" y="2878243"/>
            <a:ext cx="4785532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Ситуация в России.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396" name="Google Shape;39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08475"/>
            <a:ext cx="5294525" cy="2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  <p:sp>
        <p:nvSpPr>
          <p:cNvPr id="402" name="Google Shape;402;p39"/>
          <p:cNvSpPr txBox="1"/>
          <p:nvPr/>
        </p:nvSpPr>
        <p:spPr>
          <a:xfrm>
            <a:off x="152086" y="0"/>
            <a:ext cx="7084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Влияние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уровня полученного образования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на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доход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03" name="Google Shape;4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1000" y="2950575"/>
            <a:ext cx="4673849" cy="19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39"/>
          <p:cNvSpPr txBox="1"/>
          <p:nvPr/>
        </p:nvSpPr>
        <p:spPr>
          <a:xfrm>
            <a:off x="3559316" y="2878243"/>
            <a:ext cx="47856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Ситуация в России.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05" name="Google Shape;40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08475"/>
            <a:ext cx="5294525" cy="221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0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  <p:sp>
        <p:nvSpPr>
          <p:cNvPr id="411" name="Google Shape;411;p40"/>
          <p:cNvSpPr txBox="1"/>
          <p:nvPr/>
        </p:nvSpPr>
        <p:spPr>
          <a:xfrm>
            <a:off x="152086" y="0"/>
            <a:ext cx="7084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Влияние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уровня полученного образования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на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доход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12" name="Google Shape;412;p40"/>
          <p:cNvSpPr txBox="1"/>
          <p:nvPr/>
        </p:nvSpPr>
        <p:spPr>
          <a:xfrm>
            <a:off x="2142201" y="3862550"/>
            <a:ext cx="5132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Изменение в 2020 - образование стало нужнее?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13" name="Google Shape;4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63" y="772500"/>
            <a:ext cx="7640874" cy="331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29</a:t>
            </a:fld>
            <a:endParaRPr/>
          </a:p>
        </p:txBody>
      </p:sp>
      <p:sp>
        <p:nvSpPr>
          <p:cNvPr id="419" name="Google Shape;419;p41"/>
          <p:cNvSpPr txBox="1"/>
          <p:nvPr/>
        </p:nvSpPr>
        <p:spPr>
          <a:xfrm>
            <a:off x="152400" y="278559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Ниже приведена зависимость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дохода</a:t>
            </a: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от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роли/специальности</a:t>
            </a: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 dirty="0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20" name="Google Shape;4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2300"/>
            <a:ext cx="8754637" cy="368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>
            <a:spLocks noGrp="1"/>
          </p:cNvSpPr>
          <p:nvPr>
            <p:ph type="title"/>
          </p:nvPr>
        </p:nvSpPr>
        <p:spPr>
          <a:xfrm>
            <a:off x="915638" y="187977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Задачи </a:t>
            </a:r>
            <a:r>
              <a:rPr lang="ru-RU" dirty="0"/>
              <a:t>и цели</a:t>
            </a:r>
            <a:endParaRPr dirty="0"/>
          </a:p>
        </p:txBody>
      </p:sp>
      <p:sp>
        <p:nvSpPr>
          <p:cNvPr id="176" name="Google Shape;176;p14"/>
          <p:cNvSpPr txBox="1">
            <a:spLocks noGrp="1"/>
          </p:cNvSpPr>
          <p:nvPr>
            <p:ph type="body" idx="2"/>
          </p:nvPr>
        </p:nvSpPr>
        <p:spPr>
          <a:xfrm>
            <a:off x="854426" y="997329"/>
            <a:ext cx="3186600" cy="80610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ru-RU" sz="1200" b="1" dirty="0" smtClean="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ОПРЕДЕЛЕНИЕ </a:t>
            </a:r>
            <a:r>
              <a:rPr lang="ru-RU" sz="1200" b="1" dirty="0" smtClean="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ЗАДАЧИ</a:t>
            </a:r>
            <a:endParaRPr sz="1200" dirty="0"/>
          </a:p>
        </p:txBody>
      </p:sp>
      <p:sp>
        <p:nvSpPr>
          <p:cNvPr id="177" name="Google Shape;177;p14"/>
          <p:cNvSpPr txBox="1">
            <a:spLocks noGrp="1"/>
          </p:cNvSpPr>
          <p:nvPr>
            <p:ph type="body" idx="2"/>
          </p:nvPr>
        </p:nvSpPr>
        <p:spPr>
          <a:xfrm>
            <a:off x="4241517" y="984391"/>
            <a:ext cx="3186600" cy="8114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ru-RU" sz="1200" b="1" dirty="0" smtClean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ИЗВЛЕЧЕНИЕ ДАННЫХ</a:t>
            </a:r>
            <a:endParaRPr sz="1200" dirty="0">
              <a:solidFill>
                <a:srgbClr val="FF6600"/>
              </a:solidFill>
            </a:endParaRPr>
          </a:p>
        </p:txBody>
      </p:sp>
      <p:sp>
        <p:nvSpPr>
          <p:cNvPr id="178" name="Google Shape;178;p14"/>
          <p:cNvSpPr txBox="1">
            <a:spLocks noGrp="1"/>
          </p:cNvSpPr>
          <p:nvPr>
            <p:ph type="body" idx="2"/>
          </p:nvPr>
        </p:nvSpPr>
        <p:spPr>
          <a:xfrm>
            <a:off x="4809526" y="4092673"/>
            <a:ext cx="3538061" cy="719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buNone/>
            </a:pPr>
            <a:r>
              <a:rPr lang="ru-RU" sz="1000" b="1" dirty="0"/>
              <a:t>Больше информации вы сможете найти </a:t>
            </a:r>
            <a:r>
              <a:rPr lang="ru-RU" sz="1000" b="1" dirty="0" smtClean="0"/>
              <a:t>на </a:t>
            </a:r>
            <a:r>
              <a:rPr lang="en-US" sz="1000" b="1" u="sng" dirty="0"/>
              <a:t> https://github.com/makmary/Kaggle-Competition</a:t>
            </a:r>
            <a:endParaRPr sz="1000" u="sng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endParaRPr sz="1000" dirty="0"/>
          </a:p>
        </p:txBody>
      </p:sp>
      <p:sp>
        <p:nvSpPr>
          <p:cNvPr id="179" name="Google Shape;179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  <p:sp>
        <p:nvSpPr>
          <p:cNvPr id="180" name="Google Shape;180;p14"/>
          <p:cNvSpPr txBox="1">
            <a:spLocks noGrp="1"/>
          </p:cNvSpPr>
          <p:nvPr>
            <p:ph type="body" idx="2"/>
          </p:nvPr>
        </p:nvSpPr>
        <p:spPr>
          <a:xfrm>
            <a:off x="4241517" y="2979370"/>
            <a:ext cx="3186600" cy="8114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ru-RU" sz="1200" b="1" dirty="0" smtClean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ВИЗУАЛИЗАЦИЯ И ИНТЕРПРЕТАЦИЯ РЕЗУЛЬТАТОВ, ПОЛУЧЕНИЕ РЕШЕНИЯ</a:t>
            </a:r>
            <a:endParaRPr sz="1200" dirty="0">
              <a:solidFill>
                <a:srgbClr val="FF6600"/>
              </a:solidFill>
            </a:endParaRPr>
          </a:p>
        </p:txBody>
      </p:sp>
      <p:sp>
        <p:nvSpPr>
          <p:cNvPr id="181" name="Google Shape;181;p14"/>
          <p:cNvSpPr txBox="1">
            <a:spLocks noGrp="1"/>
          </p:cNvSpPr>
          <p:nvPr>
            <p:ph type="body" idx="2"/>
          </p:nvPr>
        </p:nvSpPr>
        <p:spPr>
          <a:xfrm>
            <a:off x="854426" y="2977755"/>
            <a:ext cx="3186600" cy="81468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ru-RU" sz="1200" b="1" dirty="0" smtClean="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 ИСПОЛЬЗОВАНИЕ МЕТОДОВ МАШИННОГО ОБУЧЕНИЯ</a:t>
            </a:r>
            <a:endParaRPr sz="1200" dirty="0"/>
          </a:p>
        </p:txBody>
      </p:sp>
      <p:sp>
        <p:nvSpPr>
          <p:cNvPr id="182" name="Google Shape;182;p14"/>
          <p:cNvSpPr txBox="1">
            <a:spLocks noGrp="1"/>
          </p:cNvSpPr>
          <p:nvPr>
            <p:ph type="body" idx="2"/>
          </p:nvPr>
        </p:nvSpPr>
        <p:spPr>
          <a:xfrm>
            <a:off x="4241517" y="1980265"/>
            <a:ext cx="3186600" cy="8114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ru-RU" sz="1200" b="1" dirty="0" smtClean="0">
                <a:solidFill>
                  <a:srgbClr val="FFCC00"/>
                </a:solidFill>
                <a:latin typeface="Arial"/>
                <a:ea typeface="Arial"/>
                <a:cs typeface="Arial"/>
                <a:sym typeface="Arial"/>
              </a:rPr>
              <a:t>ПОДГОТОВКА ДАННЫХ – ОЧИСТКА И ПРЕОБРАЗОВАНИЕ ДАННЫХ</a:t>
            </a:r>
            <a:endParaRPr sz="1200" dirty="0"/>
          </a:p>
        </p:txBody>
      </p:sp>
      <p:sp>
        <p:nvSpPr>
          <p:cNvPr id="183" name="Google Shape;183;p14"/>
          <p:cNvSpPr txBox="1">
            <a:spLocks noGrp="1"/>
          </p:cNvSpPr>
          <p:nvPr>
            <p:ph type="body" idx="2"/>
          </p:nvPr>
        </p:nvSpPr>
        <p:spPr>
          <a:xfrm>
            <a:off x="854426" y="1980265"/>
            <a:ext cx="3186600" cy="811454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ru-RU" sz="1200" b="1" dirty="0" smtClean="0">
                <a:solidFill>
                  <a:srgbClr val="FF6600"/>
                </a:solidFill>
                <a:latin typeface="Arial"/>
                <a:ea typeface="Arial"/>
                <a:cs typeface="Arial"/>
                <a:sym typeface="Arial"/>
              </a:rPr>
              <a:t>ИССЛЕДОВАНИЕ И ВИЗУАЛИЗАЦИЯ ДАННЫХ</a:t>
            </a:r>
            <a:endParaRPr sz="1200" dirty="0">
              <a:solidFill>
                <a:srgbClr val="FF6600"/>
              </a:solidFill>
            </a:endParaRPr>
          </a:p>
        </p:txBody>
      </p:sp>
      <p:sp>
        <p:nvSpPr>
          <p:cNvPr id="184" name="Google Shape;184;p14"/>
          <p:cNvSpPr txBox="1">
            <a:spLocks noGrp="1"/>
          </p:cNvSpPr>
          <p:nvPr>
            <p:ph type="body" idx="2"/>
          </p:nvPr>
        </p:nvSpPr>
        <p:spPr>
          <a:xfrm>
            <a:off x="854367" y="3978475"/>
            <a:ext cx="3815760" cy="694871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ru-RU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РАССКАЗАТЬ </a:t>
            </a:r>
            <a:r>
              <a:rPr lang="ru-RU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 </a:t>
            </a:r>
            <a:r>
              <a:rPr lang="ru-RU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ОПРЕДЕЛЕННЫХ ГРУППАХ </a:t>
            </a:r>
            <a:r>
              <a:rPr lang="ru-RU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ЛЮДЕЙ И СДЕЛАТЬ </a:t>
            </a:r>
            <a:r>
              <a:rPr lang="ru-RU" sz="1200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АНАЛИЗ ДАННЫХ</a:t>
            </a:r>
            <a:endParaRPr sz="1200" dirty="0"/>
          </a:p>
        </p:txBody>
      </p:sp>
      <p:grpSp>
        <p:nvGrpSpPr>
          <p:cNvPr id="12" name="Google Shape;338;p31"/>
          <p:cNvGrpSpPr/>
          <p:nvPr/>
        </p:nvGrpSpPr>
        <p:grpSpPr>
          <a:xfrm rot="10800000" flipH="1">
            <a:off x="3682248" y="1008397"/>
            <a:ext cx="717556" cy="806102"/>
            <a:chOff x="1972825" y="1803752"/>
            <a:chExt cx="821730" cy="1228859"/>
          </a:xfrm>
        </p:grpSpPr>
        <p:sp>
          <p:nvSpPr>
            <p:cNvPr id="13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" name="Google Shape;338;p31"/>
          <p:cNvGrpSpPr/>
          <p:nvPr/>
        </p:nvGrpSpPr>
        <p:grpSpPr>
          <a:xfrm rot="16200000" flipH="1">
            <a:off x="5466080" y="1483119"/>
            <a:ext cx="717556" cy="806102"/>
            <a:chOff x="1972825" y="1803752"/>
            <a:chExt cx="821730" cy="1228859"/>
          </a:xfrm>
        </p:grpSpPr>
        <p:sp>
          <p:nvSpPr>
            <p:cNvPr id="16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" name="Google Shape;338;p31"/>
          <p:cNvGrpSpPr/>
          <p:nvPr/>
        </p:nvGrpSpPr>
        <p:grpSpPr>
          <a:xfrm flipH="1">
            <a:off x="3860452" y="1985603"/>
            <a:ext cx="717556" cy="806102"/>
            <a:chOff x="1972825" y="1803752"/>
            <a:chExt cx="821730" cy="1228859"/>
          </a:xfrm>
        </p:grpSpPr>
        <p:sp>
          <p:nvSpPr>
            <p:cNvPr id="19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338;p31"/>
          <p:cNvGrpSpPr/>
          <p:nvPr/>
        </p:nvGrpSpPr>
        <p:grpSpPr>
          <a:xfrm rot="16200000" flipH="1">
            <a:off x="2088948" y="2480879"/>
            <a:ext cx="717556" cy="806102"/>
            <a:chOff x="1972825" y="1803752"/>
            <a:chExt cx="821730" cy="1228859"/>
          </a:xfrm>
        </p:grpSpPr>
        <p:sp>
          <p:nvSpPr>
            <p:cNvPr id="22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" name="Google Shape;338;p31"/>
          <p:cNvGrpSpPr/>
          <p:nvPr/>
        </p:nvGrpSpPr>
        <p:grpSpPr>
          <a:xfrm rot="10800000" flipH="1">
            <a:off x="3682248" y="2994095"/>
            <a:ext cx="717556" cy="806102"/>
            <a:chOff x="1972825" y="1803752"/>
            <a:chExt cx="821730" cy="1228859"/>
          </a:xfrm>
        </p:grpSpPr>
        <p:sp>
          <p:nvSpPr>
            <p:cNvPr id="25" name="Google Shape;339;p31"/>
            <p:cNvSpPr/>
            <p:nvPr/>
          </p:nvSpPr>
          <p:spPr>
            <a:xfrm rot="10800000">
              <a:off x="1972825" y="2414611"/>
              <a:ext cx="821700" cy="618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340;p31"/>
            <p:cNvSpPr/>
            <p:nvPr/>
          </p:nvSpPr>
          <p:spPr>
            <a:xfrm flipH="1">
              <a:off x="1972825" y="1803752"/>
              <a:ext cx="821730" cy="617854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30</a:t>
            </a:fld>
            <a:endParaRPr/>
          </a:p>
        </p:txBody>
      </p:sp>
      <p:sp>
        <p:nvSpPr>
          <p:cNvPr id="426" name="Google Shape;426;p42"/>
          <p:cNvSpPr txBox="1"/>
          <p:nvPr/>
        </p:nvSpPr>
        <p:spPr>
          <a:xfrm>
            <a:off x="310666" y="15240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В России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ML </a:t>
            </a:r>
            <a:r>
              <a:rPr lang="ru-RU" sz="1800" b="1" i="0" u="none" strike="noStrike" cap="none" dirty="0" err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Engineer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оплачивается гораздо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выше</a:t>
            </a: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0" i="0" u="none" strike="noStrike" cap="none" dirty="0" smtClean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остальных .</a:t>
            </a:r>
            <a:endParaRPr sz="1800" b="0" i="0" u="none" strike="noStrike" cap="none" dirty="0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27" name="Google Shape;42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9059"/>
            <a:ext cx="8435350" cy="3555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4416899"/>
            <a:ext cx="8435350" cy="298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3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31</a:t>
            </a:fld>
            <a:endParaRPr/>
          </a:p>
        </p:txBody>
      </p:sp>
      <p:sp>
        <p:nvSpPr>
          <p:cNvPr id="434" name="Google Shape;434;p43"/>
          <p:cNvSpPr txBox="1"/>
          <p:nvPr/>
        </p:nvSpPr>
        <p:spPr>
          <a:xfrm>
            <a:off x="394486" y="327660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Распределение зарплаты по профессиям в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США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435" name="Google Shape;43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0" y="952099"/>
            <a:ext cx="8564902" cy="35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32</a:t>
            </a:fld>
            <a:endParaRPr/>
          </a:p>
        </p:txBody>
      </p:sp>
      <p:pic>
        <p:nvPicPr>
          <p:cNvPr id="441" name="Google Shape;441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484" y="741253"/>
            <a:ext cx="8397993" cy="4290162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44"/>
          <p:cNvSpPr txBox="1"/>
          <p:nvPr/>
        </p:nvSpPr>
        <p:spPr>
          <a:xfrm>
            <a:off x="1052434" y="0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Распределение респондентов по их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профессии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и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роли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в компании и их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заработок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33</a:t>
            </a:fld>
            <a:endParaRPr/>
          </a:p>
        </p:txBody>
      </p:sp>
      <p:sp>
        <p:nvSpPr>
          <p:cNvPr id="448" name="Google Shape;448;p45"/>
          <p:cNvSpPr txBox="1"/>
          <p:nvPr/>
        </p:nvSpPr>
        <p:spPr>
          <a:xfrm>
            <a:off x="183754" y="61870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Интересным примером является зависимость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дохода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от опыта специалистов в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программировании и машинном обучении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 </a:t>
            </a:r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1882016" y="4323625"/>
            <a:ext cx="7261859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 Кем же являются люди, не имеющие опыта в программировании, но использовавшие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машинное обучение более 20 лет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? </a:t>
            </a:r>
            <a:endParaRPr/>
          </a:p>
        </p:txBody>
      </p:sp>
      <p:pic>
        <p:nvPicPr>
          <p:cNvPr id="450" name="Google Shape;4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25" y="849151"/>
            <a:ext cx="8201548" cy="347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34</a:t>
            </a:fld>
            <a:endParaRPr/>
          </a:p>
        </p:txBody>
      </p:sp>
      <p:sp>
        <p:nvSpPr>
          <p:cNvPr id="456" name="Google Shape;456;p46"/>
          <p:cNvSpPr txBox="1"/>
          <p:nvPr/>
        </p:nvSpPr>
        <p:spPr>
          <a:xfrm>
            <a:off x="77075" y="401340"/>
            <a:ext cx="3275725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В большинстве стран наблюдается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рост доходов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сотрудников в зависимости от размера компании.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57" name="Google Shape;457;p46"/>
          <p:cNvSpPr txBox="1"/>
          <p:nvPr/>
        </p:nvSpPr>
        <p:spPr>
          <a:xfrm>
            <a:off x="5996940" y="3581400"/>
            <a:ext cx="3015891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Кроме России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 Компании среднего размера платят даже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меньше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, чем самые маленькие.</a:t>
            </a:r>
            <a:endParaRPr/>
          </a:p>
        </p:txBody>
      </p:sp>
      <p:cxnSp>
        <p:nvCxnSpPr>
          <p:cNvPr id="458" name="Google Shape;458;p46"/>
          <p:cNvCxnSpPr/>
          <p:nvPr/>
        </p:nvCxnSpPr>
        <p:spPr>
          <a:xfrm rot="10800000">
            <a:off x="6118826" y="3209666"/>
            <a:ext cx="1325100" cy="571500"/>
          </a:xfrm>
          <a:prstGeom prst="curvedConnector2">
            <a:avLst/>
          </a:prstGeom>
          <a:noFill/>
          <a:ln w="57150" cap="flat" cmpd="sng">
            <a:solidFill>
              <a:srgbClr val="BF004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9" name="Google Shape;459;p46"/>
          <p:cNvCxnSpPr/>
          <p:nvPr/>
        </p:nvCxnSpPr>
        <p:spPr>
          <a:xfrm rot="10800000" flipH="1">
            <a:off x="2118360" y="1963295"/>
            <a:ext cx="1234500" cy="2100"/>
          </a:xfrm>
          <a:prstGeom prst="curvedConnector3">
            <a:avLst>
              <a:gd name="adj1" fmla="val 40739"/>
            </a:avLst>
          </a:prstGeom>
          <a:noFill/>
          <a:ln w="57150" cap="flat" cmpd="sng">
            <a:solidFill>
              <a:srgbClr val="BF004C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60" name="Google Shape;46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60" y="152400"/>
            <a:ext cx="5398280" cy="227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84257"/>
            <a:ext cx="5685355" cy="240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35</a:t>
            </a:fld>
            <a:endParaRPr/>
          </a:p>
        </p:txBody>
      </p:sp>
      <p:sp>
        <p:nvSpPr>
          <p:cNvPr id="467" name="Google Shape;467;p47"/>
          <p:cNvSpPr txBox="1"/>
          <p:nvPr/>
        </p:nvSpPr>
        <p:spPr>
          <a:xfrm>
            <a:off x="77075" y="401340"/>
            <a:ext cx="32757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США</a:t>
            </a:r>
            <a:r>
              <a:rPr lang="ru-RU" sz="1800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: в 2020 пострадали маленькие компании</a:t>
            </a:r>
            <a:endParaRPr sz="1800" b="0" i="0" u="none" strike="noStrike" cap="none" dirty="0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468" name="Google Shape;468;p47"/>
          <p:cNvSpPr txBox="1"/>
          <p:nvPr/>
        </p:nvSpPr>
        <p:spPr>
          <a:xfrm>
            <a:off x="5996940" y="3581400"/>
            <a:ext cx="3015900" cy="15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Кроме России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r>
              <a:rPr lang="ru-RU" sz="180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Большие компании не помогают своим работникам пережить кризис.</a:t>
            </a:r>
            <a:endParaRPr/>
          </a:p>
        </p:txBody>
      </p:sp>
      <p:cxnSp>
        <p:nvCxnSpPr>
          <p:cNvPr id="469" name="Google Shape;469;p47"/>
          <p:cNvCxnSpPr/>
          <p:nvPr/>
        </p:nvCxnSpPr>
        <p:spPr>
          <a:xfrm rot="10800000">
            <a:off x="6118826" y="3209666"/>
            <a:ext cx="1325100" cy="571500"/>
          </a:xfrm>
          <a:prstGeom prst="curvedConnector2">
            <a:avLst/>
          </a:prstGeom>
          <a:noFill/>
          <a:ln w="57150" cap="flat" cmpd="sng">
            <a:solidFill>
              <a:srgbClr val="BF004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70" name="Google Shape;470;p47"/>
          <p:cNvCxnSpPr/>
          <p:nvPr/>
        </p:nvCxnSpPr>
        <p:spPr>
          <a:xfrm rot="10800000" flipH="1">
            <a:off x="2118360" y="1963295"/>
            <a:ext cx="1234500" cy="2100"/>
          </a:xfrm>
          <a:prstGeom prst="curvedConnector3">
            <a:avLst>
              <a:gd name="adj1" fmla="val 40739"/>
            </a:avLst>
          </a:prstGeom>
          <a:noFill/>
          <a:ln w="57150" cap="flat" cmpd="sng">
            <a:solidFill>
              <a:srgbClr val="BF004C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71" name="Google Shape;4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260" y="152400"/>
            <a:ext cx="5149590" cy="2279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84257"/>
            <a:ext cx="5445536" cy="2406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36</a:t>
            </a:fld>
            <a:endParaRPr/>
          </a:p>
        </p:txBody>
      </p:sp>
      <p:sp>
        <p:nvSpPr>
          <p:cNvPr id="478" name="Google Shape;478;p48"/>
          <p:cNvSpPr txBox="1"/>
          <p:nvPr/>
        </p:nvSpPr>
        <p:spPr>
          <a:xfrm>
            <a:off x="152023" y="526690"/>
            <a:ext cx="3459986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При сравнении размера компании и востребованных специальностей открылись интересные факты. </a:t>
            </a:r>
            <a:endParaRPr/>
          </a:p>
        </p:txBody>
      </p:sp>
      <p:sp>
        <p:nvSpPr>
          <p:cNvPr id="479" name="Google Shape;479;p48"/>
          <p:cNvSpPr txBox="1"/>
          <p:nvPr/>
        </p:nvSpPr>
        <p:spPr>
          <a:xfrm>
            <a:off x="5898004" y="3960186"/>
            <a:ext cx="314693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Происходящее в России описать сложно.</a:t>
            </a:r>
            <a:endParaRPr/>
          </a:p>
        </p:txBody>
      </p:sp>
      <p:cxnSp>
        <p:nvCxnSpPr>
          <p:cNvPr id="480" name="Google Shape;480;p48"/>
          <p:cNvCxnSpPr/>
          <p:nvPr/>
        </p:nvCxnSpPr>
        <p:spPr>
          <a:xfrm rot="10800000">
            <a:off x="6146371" y="3476447"/>
            <a:ext cx="1325100" cy="571500"/>
          </a:xfrm>
          <a:prstGeom prst="curvedConnector2">
            <a:avLst/>
          </a:prstGeom>
          <a:noFill/>
          <a:ln w="57150" cap="flat" cmpd="sng">
            <a:solidFill>
              <a:srgbClr val="BF004C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1" name="Google Shape;481;p48"/>
          <p:cNvCxnSpPr/>
          <p:nvPr/>
        </p:nvCxnSpPr>
        <p:spPr>
          <a:xfrm rot="10800000" flipH="1">
            <a:off x="2217420" y="1673735"/>
            <a:ext cx="1234500" cy="2100"/>
          </a:xfrm>
          <a:prstGeom prst="curvedConnector3">
            <a:avLst>
              <a:gd name="adj1" fmla="val 40739"/>
            </a:avLst>
          </a:prstGeom>
          <a:noFill/>
          <a:ln w="57150" cap="flat" cmpd="sng">
            <a:solidFill>
              <a:srgbClr val="BF004C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2" name="Google Shape;48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4409" y="152400"/>
            <a:ext cx="4995937" cy="2130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434969"/>
            <a:ext cx="5593202" cy="2381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9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37</a:t>
            </a:fld>
            <a:endParaRPr/>
          </a:p>
        </p:txBody>
      </p:sp>
      <p:sp>
        <p:nvSpPr>
          <p:cNvPr id="489" name="Google Shape;489;p49"/>
          <p:cNvSpPr txBox="1"/>
          <p:nvPr/>
        </p:nvSpPr>
        <p:spPr>
          <a:xfrm>
            <a:off x="-114300" y="336190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Далее были проанализированы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усреднённые расходы участников.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Например, большие компании далеко не всегда обеспечивают сотрудников инструментами и зачастую им приходится доставать их "за свой счёт".</a:t>
            </a:r>
            <a:endParaRPr/>
          </a:p>
        </p:txBody>
      </p:sp>
      <p:pic>
        <p:nvPicPr>
          <p:cNvPr id="490" name="Google Shape;4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00" y="1460890"/>
            <a:ext cx="7889282" cy="3351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0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38</a:t>
            </a:fld>
            <a:endParaRPr/>
          </a:p>
        </p:txBody>
      </p:sp>
      <p:sp>
        <p:nvSpPr>
          <p:cNvPr id="496" name="Google Shape;496;p50"/>
          <p:cNvSpPr txBox="1"/>
          <p:nvPr/>
        </p:nvSpPr>
        <p:spPr>
          <a:xfrm>
            <a:off x="-114300" y="336190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С увеличением расходов наблюдается также и рост доходов. 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Но насколько велика разница?</a:t>
            </a:r>
            <a:endParaRPr/>
          </a:p>
        </p:txBody>
      </p:sp>
      <p:pic>
        <p:nvPicPr>
          <p:cNvPr id="497" name="Google Shape;4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25" y="1301101"/>
            <a:ext cx="8373226" cy="3558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1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39</a:t>
            </a:fld>
            <a:endParaRPr/>
          </a:p>
        </p:txBody>
      </p:sp>
      <p:sp>
        <p:nvSpPr>
          <p:cNvPr id="503" name="Google Shape;503;p51"/>
          <p:cNvSpPr txBox="1"/>
          <p:nvPr/>
        </p:nvSpPr>
        <p:spPr>
          <a:xfrm>
            <a:off x="0" y="0"/>
            <a:ext cx="776478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От количества известных работникам языков зависит довольно мало. Последние 2 значения - выбросы.</a:t>
            </a:r>
            <a:endParaRPr sz="18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04" name="Google Shape;50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7160" y="4152310"/>
            <a:ext cx="889254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7160" y="4519850"/>
            <a:ext cx="8892540" cy="325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9563" y="883475"/>
            <a:ext cx="7407726" cy="313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5"/>
          <p:cNvSpPr txBox="1">
            <a:spLocks noGrp="1"/>
          </p:cNvSpPr>
          <p:nvPr>
            <p:ph type="ctrTitle"/>
          </p:nvPr>
        </p:nvSpPr>
        <p:spPr>
          <a:xfrm>
            <a:off x="2647825" y="1215112"/>
            <a:ext cx="3848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/>
              <a:t>1. ИЗУЧЕНИЕ ДАННЫХ</a:t>
            </a:r>
            <a:endParaRPr/>
          </a:p>
        </p:txBody>
      </p:sp>
      <p:sp>
        <p:nvSpPr>
          <p:cNvPr id="190" name="Google Shape;190;p15"/>
          <p:cNvSpPr txBox="1">
            <a:spLocks noGrp="1"/>
          </p:cNvSpPr>
          <p:nvPr>
            <p:ph type="subTitle" idx="1"/>
          </p:nvPr>
        </p:nvSpPr>
        <p:spPr>
          <a:xfrm>
            <a:off x="2647825" y="2234935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/>
              <a:t>Давайте рассмотрим предоставленный отчёт</a:t>
            </a:r>
            <a:endParaRPr/>
          </a:p>
        </p:txBody>
      </p:sp>
      <p:sp>
        <p:nvSpPr>
          <p:cNvPr id="191" name="Google Shape;191;p15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  <p:grpSp>
        <p:nvGrpSpPr>
          <p:cNvPr id="192" name="Google Shape;192;p15"/>
          <p:cNvGrpSpPr/>
          <p:nvPr/>
        </p:nvGrpSpPr>
        <p:grpSpPr>
          <a:xfrm>
            <a:off x="4134270" y="426606"/>
            <a:ext cx="875209" cy="788506"/>
            <a:chOff x="3955900" y="2984500"/>
            <a:chExt cx="414000" cy="422525"/>
          </a:xfrm>
        </p:grpSpPr>
        <p:sp>
          <p:nvSpPr>
            <p:cNvPr id="193" name="Google Shape;193;p15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6" name="Google Shape;196;p15" descr="Best Data Science Memes | Data Science and Machine Learning | Kaggle"/>
          <p:cNvPicPr preferRelativeResize="0"/>
          <p:nvPr/>
        </p:nvPicPr>
        <p:blipFill rotWithShape="1">
          <a:blip r:embed="rId3">
            <a:alphaModFix/>
          </a:blip>
          <a:srcRect l="1315" t="3352" r="2367" b="10515"/>
          <a:stretch/>
        </p:blipFill>
        <p:spPr>
          <a:xfrm>
            <a:off x="3177415" y="3019735"/>
            <a:ext cx="2788920" cy="195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2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40</a:t>
            </a:fld>
            <a:endParaRPr/>
          </a:p>
        </p:txBody>
      </p:sp>
      <p:sp>
        <p:nvSpPr>
          <p:cNvPr id="512" name="Google Shape;512;p52"/>
          <p:cNvSpPr txBox="1"/>
          <p:nvPr/>
        </p:nvSpPr>
        <p:spPr>
          <a:xfrm>
            <a:off x="251460" y="0"/>
            <a:ext cx="7084095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Рассмотрим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основные языки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13" name="Google Shape;51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830" y="734288"/>
            <a:ext cx="7607110" cy="4078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3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41</a:t>
            </a:fld>
            <a:endParaRPr/>
          </a:p>
        </p:txBody>
      </p:sp>
      <p:sp>
        <p:nvSpPr>
          <p:cNvPr id="519" name="Google Shape;519;p53"/>
          <p:cNvSpPr txBox="1"/>
          <p:nvPr/>
        </p:nvSpPr>
        <p:spPr>
          <a:xfrm>
            <a:off x="251460" y="0"/>
            <a:ext cx="7084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Рассмотрим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основные языки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20" name="Google Shape;52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075" y="723675"/>
            <a:ext cx="4188775" cy="17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3"/>
          <p:cNvSpPr txBox="1"/>
          <p:nvPr/>
        </p:nvSpPr>
        <p:spPr>
          <a:xfrm>
            <a:off x="5942775" y="819900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Julia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22" name="Google Shape;522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400" y="723675"/>
            <a:ext cx="4138260" cy="17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3"/>
          <p:cNvSpPr txBox="1"/>
          <p:nvPr/>
        </p:nvSpPr>
        <p:spPr>
          <a:xfrm>
            <a:off x="1681325" y="890900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Python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24" name="Google Shape;524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27500"/>
            <a:ext cx="4188774" cy="1761843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3"/>
          <p:cNvSpPr txBox="1"/>
          <p:nvPr/>
        </p:nvSpPr>
        <p:spPr>
          <a:xfrm>
            <a:off x="1669588" y="2826875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26" name="Google Shape;526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8957" y="2627500"/>
            <a:ext cx="4222643" cy="17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53"/>
          <p:cNvSpPr txBox="1"/>
          <p:nvPr/>
        </p:nvSpPr>
        <p:spPr>
          <a:xfrm>
            <a:off x="5488325" y="2778075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Swift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2778075"/>
            <a:ext cx="4022849" cy="170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725" y="2668025"/>
            <a:ext cx="4337609" cy="1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8715" y="682435"/>
            <a:ext cx="4343110" cy="1833901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4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42</a:t>
            </a:fld>
            <a:endParaRPr/>
          </a:p>
        </p:txBody>
      </p:sp>
      <p:sp>
        <p:nvSpPr>
          <p:cNvPr id="536" name="Google Shape;536;p54"/>
          <p:cNvSpPr txBox="1"/>
          <p:nvPr/>
        </p:nvSpPr>
        <p:spPr>
          <a:xfrm>
            <a:off x="251460" y="0"/>
            <a:ext cx="7084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Рассмотрим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основные языки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37" name="Google Shape;537;p54"/>
          <p:cNvSpPr txBox="1"/>
          <p:nvPr/>
        </p:nvSpPr>
        <p:spPr>
          <a:xfrm>
            <a:off x="5942775" y="819900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SQL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38" name="Google Shape;538;p54"/>
          <p:cNvPicPr preferRelativeResize="0"/>
          <p:nvPr/>
        </p:nvPicPr>
        <p:blipFill rotWithShape="1">
          <a:blip r:embed="rId6">
            <a:alphaModFix/>
          </a:blip>
          <a:srcRect l="1447" r="1437"/>
          <a:stretch/>
        </p:blipFill>
        <p:spPr>
          <a:xfrm>
            <a:off x="189400" y="696523"/>
            <a:ext cx="4138259" cy="180572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4"/>
          <p:cNvSpPr txBox="1"/>
          <p:nvPr/>
        </p:nvSpPr>
        <p:spPr>
          <a:xfrm>
            <a:off x="1681325" y="890900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Python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40" name="Google Shape;540;p54"/>
          <p:cNvSpPr txBox="1"/>
          <p:nvPr/>
        </p:nvSpPr>
        <p:spPr>
          <a:xfrm>
            <a:off x="1669588" y="2826875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C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41" name="Google Shape;541;p54"/>
          <p:cNvSpPr txBox="1"/>
          <p:nvPr/>
        </p:nvSpPr>
        <p:spPr>
          <a:xfrm>
            <a:off x="5488325" y="2778075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MATLAB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Google Shape;5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00" y="2769325"/>
            <a:ext cx="4337601" cy="1839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8725" y="2778075"/>
            <a:ext cx="4337601" cy="1822512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55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43</a:t>
            </a:fld>
            <a:endParaRPr/>
          </a:p>
        </p:txBody>
      </p:sp>
      <p:sp>
        <p:nvSpPr>
          <p:cNvPr id="549" name="Google Shape;549;p55"/>
          <p:cNvSpPr txBox="1"/>
          <p:nvPr/>
        </p:nvSpPr>
        <p:spPr>
          <a:xfrm>
            <a:off x="251460" y="0"/>
            <a:ext cx="70842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Рассмотрим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основные языки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50" name="Google Shape;550;p55"/>
          <p:cNvPicPr preferRelativeResize="0"/>
          <p:nvPr/>
        </p:nvPicPr>
        <p:blipFill rotWithShape="1">
          <a:blip r:embed="rId5">
            <a:alphaModFix/>
          </a:blip>
          <a:srcRect t="59" b="59"/>
          <a:stretch/>
        </p:blipFill>
        <p:spPr>
          <a:xfrm>
            <a:off x="189400" y="723675"/>
            <a:ext cx="4138259" cy="1751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55"/>
          <p:cNvSpPr txBox="1"/>
          <p:nvPr/>
        </p:nvSpPr>
        <p:spPr>
          <a:xfrm>
            <a:off x="1681325" y="890900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Python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52" name="Google Shape;552;p55"/>
          <p:cNvSpPr txBox="1"/>
          <p:nvPr/>
        </p:nvSpPr>
        <p:spPr>
          <a:xfrm>
            <a:off x="5488325" y="2778075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Other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53" name="Google Shape;553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8724" y="676286"/>
            <a:ext cx="4337601" cy="1846207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5"/>
          <p:cNvSpPr txBox="1"/>
          <p:nvPr/>
        </p:nvSpPr>
        <p:spPr>
          <a:xfrm>
            <a:off x="5581525" y="1035900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None??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555" name="Google Shape;555;p55"/>
          <p:cNvSpPr txBox="1"/>
          <p:nvPr/>
        </p:nvSpPr>
        <p:spPr>
          <a:xfrm>
            <a:off x="1681325" y="2778075"/>
            <a:ext cx="1154400" cy="4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Bash</a:t>
            </a:r>
            <a:endParaRPr sz="1800" b="0" i="0" u="none" strike="noStrike" cap="none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6"/>
          <p:cNvSpPr txBox="1">
            <a:spLocks noGrp="1"/>
          </p:cNvSpPr>
          <p:nvPr>
            <p:ph type="body" idx="1"/>
          </p:nvPr>
        </p:nvSpPr>
        <p:spPr>
          <a:xfrm>
            <a:off x="708660" y="1211650"/>
            <a:ext cx="3398520" cy="3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</a:pPr>
            <a:r>
              <a:rPr lang="ru-RU"/>
              <a:t>Специалистов по </a:t>
            </a:r>
            <a:r>
              <a:rPr lang="ru-RU" b="1">
                <a:solidFill>
                  <a:srgbClr val="BF004C"/>
                </a:solidFill>
              </a:rPr>
              <a:t>Python</a:t>
            </a:r>
            <a:r>
              <a:rPr lang="ru-RU"/>
              <a:t> больше всего.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</a:pPr>
            <a:r>
              <a:rPr lang="ru-RU"/>
              <a:t>Кривая </a:t>
            </a:r>
            <a:r>
              <a:rPr lang="ru-RU" b="1">
                <a:solidFill>
                  <a:srgbClr val="BF004C"/>
                </a:solidFill>
              </a:rPr>
              <a:t>R</a:t>
            </a:r>
            <a:r>
              <a:rPr lang="ru-RU"/>
              <a:t> в целом повторяет форму кривой для </a:t>
            </a:r>
            <a:r>
              <a:rPr lang="ru-RU" b="1">
                <a:solidFill>
                  <a:srgbClr val="BF004C"/>
                </a:solidFill>
              </a:rPr>
              <a:t>Python</a:t>
            </a:r>
            <a:r>
              <a:rPr lang="ru-RU"/>
              <a:t>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</a:pPr>
            <a:r>
              <a:rPr lang="ru-RU"/>
              <a:t>Программисты, знающие</a:t>
            </a:r>
            <a:r>
              <a:rPr lang="ru-RU" b="1">
                <a:solidFill>
                  <a:srgbClr val="BF004C"/>
                </a:solidFill>
              </a:rPr>
              <a:t> SQL</a:t>
            </a:r>
            <a:r>
              <a:rPr lang="ru-RU"/>
              <a:t>, востребованы чуть больше, а </a:t>
            </a:r>
            <a:r>
              <a:rPr lang="ru-RU" b="1">
                <a:solidFill>
                  <a:srgbClr val="BF004C"/>
                </a:solidFill>
              </a:rPr>
              <a:t>C</a:t>
            </a:r>
            <a:r>
              <a:rPr lang="ru-RU"/>
              <a:t> - наоборот.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</a:pPr>
            <a:r>
              <a:rPr lang="ru-RU"/>
              <a:t>То же самое с </a:t>
            </a:r>
            <a:r>
              <a:rPr lang="ru-RU" b="1">
                <a:solidFill>
                  <a:srgbClr val="BF004C"/>
                </a:solidFill>
              </a:rPr>
              <a:t>Java/Javascript</a:t>
            </a:r>
            <a:r>
              <a:rPr lang="ru-RU"/>
              <a:t>. 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</a:pPr>
            <a:r>
              <a:rPr lang="ru-RU" b="1">
                <a:solidFill>
                  <a:srgbClr val="BF004C"/>
                </a:solidFill>
              </a:rPr>
              <a:t>MATLAB</a:t>
            </a:r>
            <a:r>
              <a:rPr lang="ru-RU"/>
              <a:t> повторяет кривую популярных языков.</a:t>
            </a:r>
            <a:endParaRPr/>
          </a:p>
        </p:txBody>
      </p:sp>
      <p:sp>
        <p:nvSpPr>
          <p:cNvPr id="561" name="Google Shape;561;p56"/>
          <p:cNvSpPr txBox="1">
            <a:spLocks noGrp="1"/>
          </p:cNvSpPr>
          <p:nvPr>
            <p:ph type="title"/>
          </p:nvPr>
        </p:nvSpPr>
        <p:spPr>
          <a:xfrm>
            <a:off x="255951" y="693795"/>
            <a:ext cx="7277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/>
              <a:t>Какие выводы были сделаны по поводу языков программирования?</a:t>
            </a:r>
            <a:endParaRPr dirty="0"/>
          </a:p>
        </p:txBody>
      </p:sp>
      <p:sp>
        <p:nvSpPr>
          <p:cNvPr id="562" name="Google Shape;562;p56"/>
          <p:cNvSpPr txBox="1">
            <a:spLocks noGrp="1"/>
          </p:cNvSpPr>
          <p:nvPr>
            <p:ph type="body" idx="2"/>
          </p:nvPr>
        </p:nvSpPr>
        <p:spPr>
          <a:xfrm>
            <a:off x="3782010" y="1447940"/>
            <a:ext cx="3994200" cy="32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</a:pPr>
            <a:r>
              <a:rPr lang="ru-RU"/>
              <a:t>Из-за новизны и сравнительной редкости языка </a:t>
            </a:r>
            <a:r>
              <a:rPr lang="ru-RU" b="1">
                <a:solidFill>
                  <a:srgbClr val="BF004C"/>
                </a:solidFill>
              </a:rPr>
              <a:t>Julia</a:t>
            </a:r>
            <a:r>
              <a:rPr lang="ru-RU"/>
              <a:t> специалисты, знающие его, чаще получают высокие зарплаты.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</a:pPr>
            <a:r>
              <a:rPr lang="ru-RU"/>
              <a:t>Такая же ситуация с языком </a:t>
            </a:r>
            <a:r>
              <a:rPr lang="ru-RU" b="1">
                <a:solidFill>
                  <a:srgbClr val="BF004C"/>
                </a:solidFill>
              </a:rPr>
              <a:t>Swift</a:t>
            </a:r>
            <a:r>
              <a:rPr lang="ru-RU"/>
              <a:t>.</a:t>
            </a:r>
            <a:endParaRPr/>
          </a:p>
          <a:p>
            <a:pPr marL="28575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›"/>
            </a:pPr>
            <a:r>
              <a:rPr lang="ru-RU"/>
              <a:t>Популярность </a:t>
            </a:r>
            <a:r>
              <a:rPr lang="ru-RU" b="1">
                <a:solidFill>
                  <a:srgbClr val="BF004C"/>
                </a:solidFill>
              </a:rPr>
              <a:t>Bash</a:t>
            </a:r>
            <a:r>
              <a:rPr lang="ru-RU"/>
              <a:t> объясняется тем, что специалисты, знающие </a:t>
            </a:r>
            <a:r>
              <a:rPr lang="ru-RU" b="1">
                <a:solidFill>
                  <a:srgbClr val="BF004C"/>
                </a:solidFill>
              </a:rPr>
              <a:t>Bash</a:t>
            </a:r>
            <a:r>
              <a:rPr lang="ru-RU"/>
              <a:t>, обладают более высоким знанием об архитектуре </a:t>
            </a:r>
            <a:r>
              <a:rPr lang="ru-RU" b="1">
                <a:solidFill>
                  <a:srgbClr val="BF004C"/>
                </a:solidFill>
              </a:rPr>
              <a:t>Linux</a:t>
            </a:r>
            <a:r>
              <a:rPr lang="ru-RU"/>
              <a:t>.</a:t>
            </a:r>
            <a:endParaRPr/>
          </a:p>
        </p:txBody>
      </p:sp>
      <p:sp>
        <p:nvSpPr>
          <p:cNvPr id="563" name="Google Shape;563;p5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5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45</a:t>
            </a:fld>
            <a:endParaRPr/>
          </a:p>
        </p:txBody>
      </p:sp>
      <p:sp>
        <p:nvSpPr>
          <p:cNvPr id="569" name="Google Shape;569;p57"/>
          <p:cNvSpPr txBox="1"/>
          <p:nvPr/>
        </p:nvSpPr>
        <p:spPr>
          <a:xfrm>
            <a:off x="0" y="0"/>
            <a:ext cx="776478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Интересно, что даже люди,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 не знающие ни одного языка</a:t>
            </a:r>
            <a:r>
              <a:rPr lang="ru-RU" sz="1800" b="0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, востребованы. </a:t>
            </a:r>
            <a:endParaRPr sz="18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570" name="Google Shape;57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422" y="819900"/>
            <a:ext cx="8575778" cy="37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>
            <a:spLocks noGrp="1"/>
          </p:cNvSpPr>
          <p:nvPr>
            <p:ph type="ctrTitle"/>
          </p:nvPr>
        </p:nvSpPr>
        <p:spPr>
          <a:xfrm>
            <a:off x="2354788" y="2085886"/>
            <a:ext cx="44690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/>
              <a:t>3. Использование </a:t>
            </a:r>
            <a:r>
              <a:rPr lang="ru-RU" dirty="0" smtClean="0"/>
              <a:t>методов машинного обучения</a:t>
            </a:r>
            <a:endParaRPr dirty="0"/>
          </a:p>
        </p:txBody>
      </p:sp>
      <p:sp>
        <p:nvSpPr>
          <p:cNvPr id="576" name="Google Shape;576;p58"/>
          <p:cNvSpPr txBox="1">
            <a:spLocks noGrp="1"/>
          </p:cNvSpPr>
          <p:nvPr>
            <p:ph type="subTitle" idx="1"/>
          </p:nvPr>
        </p:nvSpPr>
        <p:spPr>
          <a:xfrm>
            <a:off x="2665265" y="3188753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/>
              <a:t>Было решено провести анализ при помощи </a:t>
            </a:r>
            <a:r>
              <a:rPr lang="ru-RU" b="1" dirty="0">
                <a:solidFill>
                  <a:schemeClr val="accent5">
                    <a:lumMod val="75000"/>
                  </a:schemeClr>
                </a:solidFill>
              </a:rPr>
              <a:t>ассоциативных правил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77" name="Google Shape;577;p5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46</a:t>
            </a:fld>
            <a:endParaRPr/>
          </a:p>
        </p:txBody>
      </p:sp>
      <p:grpSp>
        <p:nvGrpSpPr>
          <p:cNvPr id="578" name="Google Shape;578;p58"/>
          <p:cNvGrpSpPr/>
          <p:nvPr/>
        </p:nvGrpSpPr>
        <p:grpSpPr>
          <a:xfrm>
            <a:off x="4183381" y="419100"/>
            <a:ext cx="812158" cy="1168693"/>
            <a:chOff x="6730350" y="2315900"/>
            <a:chExt cx="257700" cy="420100"/>
          </a:xfrm>
        </p:grpSpPr>
        <p:sp>
          <p:nvSpPr>
            <p:cNvPr id="579" name="Google Shape;579;p5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9"/>
          <p:cNvSpPr txBox="1">
            <a:spLocks noGrp="1"/>
          </p:cNvSpPr>
          <p:nvPr>
            <p:ph type="title"/>
          </p:nvPr>
        </p:nvSpPr>
        <p:spPr>
          <a:xfrm>
            <a:off x="496160" y="109115"/>
            <a:ext cx="7109460" cy="57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/>
              <a:t>Самые часто выбираемые варианты:</a:t>
            </a:r>
            <a:endParaRPr dirty="0"/>
          </a:p>
        </p:txBody>
      </p:sp>
      <p:sp>
        <p:nvSpPr>
          <p:cNvPr id="589" name="Google Shape;589;p5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47</a:t>
            </a:fld>
            <a:endParaRPr/>
          </a:p>
        </p:txBody>
      </p:sp>
      <p:pic>
        <p:nvPicPr>
          <p:cNvPr id="590" name="Google Shape;590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89077"/>
            <a:ext cx="4050890" cy="28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" y="1088597"/>
            <a:ext cx="4050890" cy="36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5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" y="1627998"/>
            <a:ext cx="4050890" cy="400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5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2152778"/>
            <a:ext cx="4050890" cy="481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16016" y="2871548"/>
            <a:ext cx="4066906" cy="530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5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" y="3606072"/>
            <a:ext cx="4050890" cy="5308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5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-16016" y="4340936"/>
            <a:ext cx="4066906" cy="636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5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496233" y="656938"/>
            <a:ext cx="3667306" cy="57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5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5496232" y="1398007"/>
            <a:ext cx="3647767" cy="563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5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5496232" y="2161992"/>
            <a:ext cx="3647768" cy="46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5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496232" y="2833124"/>
            <a:ext cx="3639772" cy="61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5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496232" y="3684755"/>
            <a:ext cx="3639772" cy="46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5496232" y="4356928"/>
            <a:ext cx="3640280" cy="57504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9"/>
          <p:cNvSpPr txBox="1"/>
          <p:nvPr/>
        </p:nvSpPr>
        <p:spPr>
          <a:xfrm>
            <a:off x="4034426" y="516817"/>
            <a:ext cx="1165961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79%</a:t>
            </a:r>
            <a:endParaRPr sz="2000" b="1" i="0" u="none" strike="noStrike" cap="none" dirty="0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4" name="Google Shape;604;p59"/>
          <p:cNvSpPr txBox="1"/>
          <p:nvPr/>
        </p:nvSpPr>
        <p:spPr>
          <a:xfrm>
            <a:off x="4054942" y="998393"/>
            <a:ext cx="1165961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78%</a:t>
            </a:r>
            <a:endParaRPr sz="2000" b="1" i="0" u="none" strike="noStrike" cap="none" dirty="0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4031713" y="1607696"/>
            <a:ext cx="1165961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71%</a:t>
            </a:r>
            <a:endParaRPr sz="2000" b="1" i="0" u="none" strike="noStrike" cap="none" dirty="0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6" name="Google Shape;606;p59"/>
          <p:cNvSpPr txBox="1"/>
          <p:nvPr/>
        </p:nvSpPr>
        <p:spPr>
          <a:xfrm>
            <a:off x="4020652" y="2112811"/>
            <a:ext cx="1165961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67%</a:t>
            </a:r>
            <a:endParaRPr sz="2000" b="1" i="0" u="none" strike="noStrike" cap="none" dirty="0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7" name="Google Shape;607;p59"/>
          <p:cNvSpPr txBox="1"/>
          <p:nvPr/>
        </p:nvSpPr>
        <p:spPr>
          <a:xfrm>
            <a:off x="4014867" y="2866304"/>
            <a:ext cx="704617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62%</a:t>
            </a:r>
            <a:endParaRPr sz="20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8" name="Google Shape;608;p59"/>
          <p:cNvSpPr txBox="1"/>
          <p:nvPr/>
        </p:nvSpPr>
        <p:spPr>
          <a:xfrm>
            <a:off x="4050891" y="3568823"/>
            <a:ext cx="804928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60%</a:t>
            </a:r>
            <a:endParaRPr sz="20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09" name="Google Shape;609;p59"/>
          <p:cNvSpPr txBox="1"/>
          <p:nvPr/>
        </p:nvSpPr>
        <p:spPr>
          <a:xfrm>
            <a:off x="4014869" y="4398942"/>
            <a:ext cx="704616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56%</a:t>
            </a:r>
            <a:endParaRPr sz="20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10" name="Google Shape;610;p59"/>
          <p:cNvSpPr txBox="1"/>
          <p:nvPr/>
        </p:nvSpPr>
        <p:spPr>
          <a:xfrm>
            <a:off x="4827638" y="631798"/>
            <a:ext cx="1165961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53%</a:t>
            </a:r>
            <a:endParaRPr sz="2000" b="1" i="0" u="none" strike="noStrike" cap="none" dirty="0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11" name="Google Shape;611;p59"/>
          <p:cNvSpPr txBox="1"/>
          <p:nvPr/>
        </p:nvSpPr>
        <p:spPr>
          <a:xfrm>
            <a:off x="4855817" y="1318023"/>
            <a:ext cx="1165961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52%</a:t>
            </a:r>
            <a:endParaRPr sz="2000" b="1" i="0" u="none" strike="noStrike" cap="none" dirty="0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12" name="Google Shape;612;p59"/>
          <p:cNvSpPr txBox="1"/>
          <p:nvPr/>
        </p:nvSpPr>
        <p:spPr>
          <a:xfrm>
            <a:off x="4855818" y="2083693"/>
            <a:ext cx="1165961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44%</a:t>
            </a:r>
            <a:endParaRPr sz="20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13" name="Google Shape;613;p59"/>
          <p:cNvSpPr txBox="1"/>
          <p:nvPr/>
        </p:nvSpPr>
        <p:spPr>
          <a:xfrm>
            <a:off x="4827638" y="2789299"/>
            <a:ext cx="1165961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44%</a:t>
            </a:r>
            <a:endParaRPr sz="20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14" name="Google Shape;614;p59"/>
          <p:cNvSpPr txBox="1"/>
          <p:nvPr/>
        </p:nvSpPr>
        <p:spPr>
          <a:xfrm>
            <a:off x="4876995" y="3599837"/>
            <a:ext cx="1165961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39%</a:t>
            </a:r>
            <a:endParaRPr sz="20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15" name="Google Shape;615;p59"/>
          <p:cNvSpPr txBox="1"/>
          <p:nvPr/>
        </p:nvSpPr>
        <p:spPr>
          <a:xfrm>
            <a:off x="4855817" y="4296534"/>
            <a:ext cx="1165961" cy="578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0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35%</a:t>
            </a:r>
            <a:endParaRPr sz="2000" b="1" i="0" u="none" strike="noStrike" cap="none">
              <a:solidFill>
                <a:srgbClr val="BF004C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0"/>
          <p:cNvSpPr txBox="1">
            <a:spLocks noGrp="1"/>
          </p:cNvSpPr>
          <p:nvPr>
            <p:ph type="title"/>
          </p:nvPr>
        </p:nvSpPr>
        <p:spPr>
          <a:xfrm>
            <a:off x="91440" y="152399"/>
            <a:ext cx="7109460" cy="57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/>
              <a:t>Самые редко выбираемые варианты:</a:t>
            </a:r>
            <a:endParaRPr/>
          </a:p>
        </p:txBody>
      </p:sp>
      <p:sp>
        <p:nvSpPr>
          <p:cNvPr id="621" name="Google Shape;621;p6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48</a:t>
            </a:fld>
            <a:endParaRPr/>
          </a:p>
        </p:txBody>
      </p:sp>
      <p:pic>
        <p:nvPicPr>
          <p:cNvPr id="622" name="Google Shape;622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10" y="734396"/>
            <a:ext cx="3894158" cy="434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010" y="1272533"/>
            <a:ext cx="3894150" cy="1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1440" y="1552500"/>
            <a:ext cx="4404742" cy="37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7010" y="2087762"/>
            <a:ext cx="3642676" cy="266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440" y="2522029"/>
            <a:ext cx="3741744" cy="289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3819" y="2956296"/>
            <a:ext cx="4419983" cy="40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6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3819" y="3474335"/>
            <a:ext cx="4496190" cy="419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0956" y="4007615"/>
            <a:ext cx="4465707" cy="38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8962" y="4525812"/>
            <a:ext cx="4458086" cy="5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6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667060" y="662920"/>
            <a:ext cx="4381880" cy="579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6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4552750" y="1329672"/>
            <a:ext cx="4496190" cy="38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4590854" y="1885814"/>
            <a:ext cx="4458086" cy="40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594664" y="2407719"/>
            <a:ext cx="4450466" cy="40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60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605904" y="2929483"/>
            <a:ext cx="4450466" cy="35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60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4636387" y="3371437"/>
            <a:ext cx="4419983" cy="403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60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4682111" y="3873923"/>
            <a:ext cx="4374259" cy="3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0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4682111" y="4395941"/>
            <a:ext cx="4381880" cy="335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1"/>
          <p:cNvSpPr txBox="1">
            <a:spLocks noGrp="1"/>
          </p:cNvSpPr>
          <p:nvPr>
            <p:ph type="title"/>
          </p:nvPr>
        </p:nvSpPr>
        <p:spPr>
          <a:xfrm>
            <a:off x="1574710" y="12037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/>
              <a:t>Ассоциативные правила 1</a:t>
            </a:r>
            <a:endParaRPr dirty="0"/>
          </a:p>
        </p:txBody>
      </p:sp>
      <p:sp>
        <p:nvSpPr>
          <p:cNvPr id="644" name="Google Shape;644;p6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49</a:t>
            </a:fld>
            <a:endParaRPr/>
          </a:p>
        </p:txBody>
      </p:sp>
      <p:pic>
        <p:nvPicPr>
          <p:cNvPr id="646" name="Google Shape;64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95952" y="1282618"/>
            <a:ext cx="5619248" cy="365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181" y="756370"/>
            <a:ext cx="6988146" cy="327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ctrTitle" idx="4294967295"/>
          </p:nvPr>
        </p:nvSpPr>
        <p:spPr>
          <a:xfrm>
            <a:off x="685800" y="18881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</a:pPr>
            <a:r>
              <a:rPr lang="ru-RU" sz="9600" b="1" i="0" u="none" strike="noStrike" cap="none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20,</a:t>
            </a:r>
            <a:r>
              <a:rPr lang="ru-RU" sz="9600" b="1" i="0" u="none" strike="noStrike" cap="none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036</a:t>
            </a:r>
            <a:endParaRPr sz="9600" b="1" i="0" u="none" strike="noStrike" cap="none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2" name="Google Shape;202;p16"/>
          <p:cNvSpPr txBox="1">
            <a:spLocks noGrp="1"/>
          </p:cNvSpPr>
          <p:nvPr>
            <p:ph type="subTitle" idx="4294967295"/>
          </p:nvPr>
        </p:nvSpPr>
        <p:spPr>
          <a:xfrm>
            <a:off x="685800" y="26876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400" b="0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Столько людей было опрошено </a:t>
            </a:r>
            <a:r>
              <a:rPr lang="ru-RU" sz="2400" b="0" i="0" u="none" strike="noStrike" cap="none" dirty="0" smtClean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39+ </a:t>
            </a:r>
            <a:r>
              <a:rPr lang="ru-RU" sz="2400" b="0" i="0" u="none" strike="noStrike" cap="none" dirty="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вопросами.</a:t>
            </a:r>
            <a:endParaRPr sz="2400" b="0" i="0" u="none" strike="noStrike" cap="none" dirty="0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3" name="Google Shape;203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50</a:t>
            </a:fld>
            <a:endParaRPr/>
          </a:p>
        </p:txBody>
      </p:sp>
      <p:sp>
        <p:nvSpPr>
          <p:cNvPr id="653" name="Google Shape;653;p62"/>
          <p:cNvSpPr txBox="1"/>
          <p:nvPr/>
        </p:nvSpPr>
        <p:spPr>
          <a:xfrm>
            <a:off x="854315" y="1310075"/>
            <a:ext cx="6399925" cy="250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Было замечено, что во всех правилах, полученных при взятом </a:t>
            </a:r>
            <a:r>
              <a:rPr lang="ru-RU" sz="1800" b="1" i="0" u="none" strike="noStrike" cap="none" dirty="0" err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lift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 &gt; 4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мы видели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два слова “R” и “</a:t>
            </a:r>
            <a:r>
              <a:rPr lang="ru-RU" sz="1800" b="1" i="0" u="none" strike="noStrike" cap="none" dirty="0" err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Rstudio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”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Посмотрели на правые части этих правил. </a:t>
            </a: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Оказалось, что использование языка 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и 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IDE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RStudio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одновременно -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очень частое явление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эти явления слишком сильно связаны, и поэтому повлияли на топ правил, полностью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заполонив 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его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 в правилах либо используются эти два явления и какое-нибудь другое популярное явление, например, использование языка  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Python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либо то, что действительно связано с этим явлениями - а именно использование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ggplot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/ggplot2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Уберем эти 2 </a:t>
            </a:r>
            <a:r>
              <a:rPr lang="ru-RU" sz="1800" b="0" i="0" u="none" strike="noStrike" cap="none" dirty="0" err="1" smtClean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item</a:t>
            </a:r>
            <a:r>
              <a:rPr lang="en-US" sz="1800" b="0" i="0" u="none" strike="noStrike" cap="none" dirty="0" smtClean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s</a:t>
            </a:r>
            <a:r>
              <a:rPr lang="ru-RU" sz="1800" b="0" i="0" u="none" strike="noStrike" cap="none" dirty="0" smtClean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63"/>
          <p:cNvSpPr txBox="1">
            <a:spLocks noGrp="1"/>
          </p:cNvSpPr>
          <p:nvPr>
            <p:ph type="title"/>
          </p:nvPr>
        </p:nvSpPr>
        <p:spPr>
          <a:xfrm>
            <a:off x="1574710" y="12037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/>
              <a:t>Ассоциативные правила 2</a:t>
            </a:r>
            <a:endParaRPr/>
          </a:p>
        </p:txBody>
      </p:sp>
      <p:sp>
        <p:nvSpPr>
          <p:cNvPr id="659" name="Google Shape;659;p63"/>
          <p:cNvSpPr txBox="1">
            <a:spLocks noGrp="1"/>
          </p:cNvSpPr>
          <p:nvPr>
            <p:ph type="sldNum" idx="12"/>
          </p:nvPr>
        </p:nvSpPr>
        <p:spPr>
          <a:xfrm>
            <a:off x="8566607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51</a:t>
            </a:fld>
            <a:endParaRPr/>
          </a:p>
        </p:txBody>
      </p:sp>
      <p:pic>
        <p:nvPicPr>
          <p:cNvPr id="661" name="Google Shape;661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8693" y="1321734"/>
            <a:ext cx="4916926" cy="3490891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3"/>
          <p:cNvSpPr txBox="1"/>
          <p:nvPr/>
        </p:nvSpPr>
        <p:spPr>
          <a:xfrm>
            <a:off x="-29273" y="1643142"/>
            <a:ext cx="3207966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Убрав 2 </a:t>
            </a:r>
            <a:r>
              <a:rPr lang="ru-RU" sz="1800" b="0" i="0" u="none" strike="noStrike" cap="none" dirty="0" err="1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items</a:t>
            </a:r>
            <a:r>
              <a:rPr lang="ru-RU" sz="1800" b="0" i="0" u="none" strike="noStrike" cap="none" dirty="0" smtClean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endParaRPr lang="en-US" sz="1800" b="0" i="0" u="none" strike="noStrike" cap="none" dirty="0" smtClean="0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 smtClean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находим снова правила.</a:t>
            </a:r>
            <a:endParaRPr sz="1800" b="0" i="0" u="none" strike="noStrike" cap="none" dirty="0">
              <a:solidFill>
                <a:srgbClr val="33CCFF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13" y="744125"/>
            <a:ext cx="7041490" cy="419136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52</a:t>
            </a:fld>
            <a:endParaRPr/>
          </a:p>
        </p:txBody>
      </p:sp>
      <p:sp>
        <p:nvSpPr>
          <p:cNvPr id="668" name="Google Shape;668;p64"/>
          <p:cNvSpPr txBox="1"/>
          <p:nvPr/>
        </p:nvSpPr>
        <p:spPr>
          <a:xfrm>
            <a:off x="960995" y="1310075"/>
            <a:ext cx="6399925" cy="250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Находим правила с высоким </a:t>
            </a:r>
            <a:r>
              <a:rPr lang="ru-RU" sz="1800" b="1" i="0" u="none" strike="noStrike" cap="none" dirty="0" err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lift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 &gt; 3,6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Теперь в правила входят исключительно те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items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которые встречаются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очень часто в отчёте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это стандартные параметры для среднего участника опроса.</a:t>
            </a:r>
            <a:endParaRPr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65"/>
          <p:cNvSpPr txBox="1">
            <a:spLocks noGrp="1"/>
          </p:cNvSpPr>
          <p:nvPr>
            <p:ph type="title"/>
          </p:nvPr>
        </p:nvSpPr>
        <p:spPr>
          <a:xfrm>
            <a:off x="1574710" y="12037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/>
              <a:t>Ассоциативные правила 3</a:t>
            </a:r>
            <a:endParaRPr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53</a:t>
            </a:fld>
            <a:endParaRPr/>
          </a:p>
        </p:txBody>
      </p:sp>
      <p:pic>
        <p:nvPicPr>
          <p:cNvPr id="676" name="Google Shape;676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2453" y="1392370"/>
            <a:ext cx="5346291" cy="3371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88" y="756370"/>
            <a:ext cx="6942422" cy="388654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54</a:t>
            </a:fld>
            <a:endParaRPr/>
          </a:p>
        </p:txBody>
      </p:sp>
      <p:sp>
        <p:nvSpPr>
          <p:cNvPr id="683" name="Google Shape;683;p66"/>
          <p:cNvSpPr txBox="1"/>
          <p:nvPr/>
        </p:nvSpPr>
        <p:spPr>
          <a:xfrm>
            <a:off x="599769" y="1310075"/>
            <a:ext cx="7030064" cy="250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Рассмотрим правила, где </a:t>
            </a:r>
            <a:r>
              <a:rPr lang="ru-RU" sz="1800" b="1" i="0" u="none" strike="noStrike" cap="none" dirty="0" err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lift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 &gt; 7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Теперь появляется много правил, где очевидно есть и должна быть сильная зависимость между правой частью и одним из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items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в левой части, остальные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items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в левой части никак не связаны с левой частью. </a:t>
            </a: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Чтобы преодолеть это, давайте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ограничим длину правил до </a:t>
            </a:r>
            <a:r>
              <a:rPr lang="ru-RU" sz="1800" b="1" i="0" u="none" strike="noStrike" cap="none" dirty="0" smtClean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2</a:t>
            </a: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7"/>
          <p:cNvSpPr txBox="1">
            <a:spLocks noGrp="1"/>
          </p:cNvSpPr>
          <p:nvPr>
            <p:ph type="title"/>
          </p:nvPr>
        </p:nvSpPr>
        <p:spPr>
          <a:xfrm>
            <a:off x="1574710" y="12037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/>
              <a:t>Ассоциативные правила 4</a:t>
            </a:r>
            <a:endParaRPr/>
          </a:p>
        </p:txBody>
      </p:sp>
      <p:sp>
        <p:nvSpPr>
          <p:cNvPr id="689" name="Google Shape;689;p6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55</a:t>
            </a:fld>
            <a:endParaRPr/>
          </a:p>
        </p:txBody>
      </p:sp>
      <p:sp>
        <p:nvSpPr>
          <p:cNvPr id="691" name="Google Shape;691;p67"/>
          <p:cNvSpPr txBox="1"/>
          <p:nvPr/>
        </p:nvSpPr>
        <p:spPr>
          <a:xfrm>
            <a:off x="764349" y="2657713"/>
            <a:ext cx="6399925" cy="459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Находим правила с </a:t>
            </a:r>
            <a:r>
              <a:rPr lang="ru-RU" sz="18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высоким lift &gt; 7</a:t>
            </a:r>
            <a:r>
              <a:rPr lang="ru-RU" sz="1800" b="0" i="0" u="none" strike="noStrike" cap="none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6" y="1966680"/>
            <a:ext cx="7026249" cy="40389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56</a:t>
            </a:fld>
            <a:endParaRPr/>
          </a:p>
        </p:txBody>
      </p:sp>
      <p:sp>
        <p:nvSpPr>
          <p:cNvPr id="697" name="Google Shape;697;p68"/>
          <p:cNvSpPr txBox="1"/>
          <p:nvPr/>
        </p:nvSpPr>
        <p:spPr>
          <a:xfrm>
            <a:off x="563880" y="1276154"/>
            <a:ext cx="7170420" cy="250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sng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Выводы из новых правил:</a:t>
            </a:r>
            <a:endParaRPr sz="1800" b="0" i="0" u="sng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Люди вероятно всего будут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продолжать использовать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тоже самое средство, например,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business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intelligence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tool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а не начинать использовать новое.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Если люди используют один продукт компании</a:t>
            </a:r>
            <a:r>
              <a:rPr lang="ru-RU" sz="1800" b="0" i="0" u="none" strike="noStrike" cap="none" dirty="0">
                <a:solidFill>
                  <a:srgbClr val="33CCFF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то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скорее всего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они используют другой, в смежной с ним области, то есть погружаются в экосистему этой компании. </a:t>
            </a:r>
            <a:endParaRPr lang="ru-RU" sz="1800" b="0" i="0" u="none" strike="noStrike" cap="none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Более всего в погружении людей в свою экосистему 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преуспевают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Google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и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Amazon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Люди, которые используют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Alteryx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скорее всего используют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Tableau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(это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business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intelligence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tools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). 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57</a:t>
            </a:fld>
            <a:endParaRPr/>
          </a:p>
        </p:txBody>
      </p:sp>
      <p:sp>
        <p:nvSpPr>
          <p:cNvPr id="703" name="Google Shape;703;p69"/>
          <p:cNvSpPr txBox="1"/>
          <p:nvPr/>
        </p:nvSpPr>
        <p:spPr>
          <a:xfrm>
            <a:off x="815339" y="1386275"/>
            <a:ext cx="6705601" cy="250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sng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Выводы из новых правил:</a:t>
            </a:r>
            <a:endParaRPr sz="1800" b="0" i="0" u="sng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Люди, владеющие </a:t>
            </a:r>
            <a:r>
              <a:rPr lang="ru-RU" sz="1800" b="1" i="0" u="none" strike="noStrike" cap="none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CoVe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., скорее всего так же понимают как работать с </a:t>
            </a:r>
            <a:r>
              <a:rPr lang="ru-RU" sz="1800" b="1" i="0" u="none" strike="noStrike" cap="none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XLnet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en-US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vanilla SEQ2SEQ </a:t>
            </a: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model 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и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word2vec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Что касаемо </a:t>
            </a:r>
            <a:r>
              <a:rPr lang="ru-RU" sz="1800" b="1" i="0" u="none" strike="noStrike" cap="none" dirty="0" err="1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фреймворков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машинного обучения, то люди, использующие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CatBoost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также используют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LightGBM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между ними есть какая-то связь!</a:t>
            </a: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70"/>
          <p:cNvSpPr txBox="1">
            <a:spLocks noGrp="1"/>
          </p:cNvSpPr>
          <p:nvPr>
            <p:ph type="title"/>
          </p:nvPr>
        </p:nvSpPr>
        <p:spPr>
          <a:xfrm>
            <a:off x="1574710" y="12037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/>
              <a:t>Ассоциативные правила 5</a:t>
            </a:r>
            <a:endParaRPr/>
          </a:p>
        </p:txBody>
      </p:sp>
      <p:sp>
        <p:nvSpPr>
          <p:cNvPr id="709" name="Google Shape;709;p7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58</a:t>
            </a:fld>
            <a:endParaRPr/>
          </a:p>
        </p:txBody>
      </p:sp>
      <p:pic>
        <p:nvPicPr>
          <p:cNvPr id="710" name="Google Shape;710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980" y="756370"/>
            <a:ext cx="7178662" cy="525826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70"/>
          <p:cNvSpPr txBox="1"/>
          <p:nvPr/>
        </p:nvSpPr>
        <p:spPr>
          <a:xfrm>
            <a:off x="580103" y="1760880"/>
            <a:ext cx="7098890" cy="250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sng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Выводы из новых правил:</a:t>
            </a:r>
            <a:endParaRPr sz="1800" b="0" i="0" u="sng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Люди, которые используют очень редкое средство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business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intelligence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“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Domo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”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предпочитают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облачные вычисления на 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Amazon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Пользователи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Sisense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скорее всего будут использовать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MySQL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и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Github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Amazon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так же очень нравится пользователям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Einstein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Analytics</a:t>
            </a:r>
            <a:r>
              <a:rPr lang="ru-RU" sz="1800" b="1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Looker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и облачной платформы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Snowflake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Почему-то самым верным признаком того, что человек владеет </a:t>
            </a:r>
            <a:r>
              <a:rPr lang="en-US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</a:t>
            </a:r>
            <a:r>
              <a:rPr lang="ru-RU" sz="1800" b="1" i="0" u="none" strike="noStrike" cap="none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it</a:t>
            </a:r>
            <a:r>
              <a:rPr lang="en-US" sz="1800" b="1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H</a:t>
            </a:r>
            <a:r>
              <a:rPr lang="ru-RU" sz="1800" b="1" i="0" u="none" strike="noStrike" cap="none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ub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является использование различных методов машинного обучения. Связи между языком R, его пакетами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Shiny,Caret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и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ggplot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его </a:t>
            </a:r>
            <a:r>
              <a:rPr lang="ru-RU" sz="1800" b="0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фреймворком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Tidymodels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и 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средой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RStudio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теперь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установлена официально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1574710" y="12037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/>
              <a:t>Ассоциативные правила 5</a:t>
            </a:r>
            <a:endParaRPr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59</a:t>
            </a:fld>
            <a:endParaRPr/>
          </a:p>
        </p:txBody>
      </p:sp>
      <p:pic>
        <p:nvPicPr>
          <p:cNvPr id="718" name="Google Shape;718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537" y="960809"/>
            <a:ext cx="7178662" cy="525826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71"/>
          <p:cNvSpPr txBox="1"/>
          <p:nvPr/>
        </p:nvSpPr>
        <p:spPr>
          <a:xfrm>
            <a:off x="665533" y="1345904"/>
            <a:ext cx="6838888" cy="250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sng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Выводы из новых правил:</a:t>
            </a:r>
            <a:endParaRPr sz="1800" b="0" i="0" u="sng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Чтобы понимать рекуррентные нейронные сети, можно знать </a:t>
            </a:r>
            <a:r>
              <a:rPr lang="ru-RU" sz="1800" b="1" i="0" u="none" strike="noStrike" cap="none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CoVe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и тут эта технология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стала залогом знания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в других областях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Использование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CatBoost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сопряжено с использованием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Xgboost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7"/>
          <p:cNvSpPr txBox="1">
            <a:spLocks noGrp="1"/>
          </p:cNvSpPr>
          <p:nvPr>
            <p:ph type="body" idx="1"/>
          </p:nvPr>
        </p:nvSpPr>
        <p:spPr>
          <a:xfrm>
            <a:off x="781740" y="3573284"/>
            <a:ext cx="7945493" cy="1334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ru-RU" dirty="0"/>
              <a:t>	Этот отчёт ориентирован на 13%(2675 респондентов), которые  в настоящее время работают </a:t>
            </a:r>
            <a:r>
              <a:rPr lang="ru-RU" dirty="0" err="1"/>
              <a:t>Data</a:t>
            </a:r>
            <a:r>
              <a:rPr lang="ru-RU" dirty="0"/>
              <a:t> </a:t>
            </a:r>
            <a:r>
              <a:rPr lang="ru-RU" dirty="0" err="1"/>
              <a:t>Science-тистами</a:t>
            </a:r>
            <a:r>
              <a:rPr lang="ru-RU" dirty="0"/>
              <a:t>.</a:t>
            </a:r>
            <a:endParaRPr dirty="0"/>
          </a:p>
        </p:txBody>
      </p:sp>
      <p:sp>
        <p:nvSpPr>
          <p:cNvPr id="209" name="Google Shape;209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  <p:pic>
        <p:nvPicPr>
          <p:cNvPr id="210" name="Google Shape;21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835" y="835727"/>
            <a:ext cx="8889808" cy="264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2"/>
          <p:cNvSpPr txBox="1">
            <a:spLocks noGrp="1"/>
          </p:cNvSpPr>
          <p:nvPr>
            <p:ph type="title"/>
          </p:nvPr>
        </p:nvSpPr>
        <p:spPr>
          <a:xfrm>
            <a:off x="1574710" y="12037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/>
              <a:t>Ассоциативные правила 6</a:t>
            </a:r>
            <a:endParaRPr/>
          </a:p>
        </p:txBody>
      </p:sp>
      <p:sp>
        <p:nvSpPr>
          <p:cNvPr id="725" name="Google Shape;725;p7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60</a:t>
            </a:fld>
            <a:endParaRPr/>
          </a:p>
        </p:txBody>
      </p:sp>
      <p:sp>
        <p:nvSpPr>
          <p:cNvPr id="726" name="Google Shape;726;p72"/>
          <p:cNvSpPr txBox="1"/>
          <p:nvPr/>
        </p:nvSpPr>
        <p:spPr>
          <a:xfrm>
            <a:off x="599400" y="1832949"/>
            <a:ext cx="6902245" cy="250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Получаем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в итоге то, что языком </a:t>
            </a:r>
            <a:r>
              <a:rPr lang="ru-RU" sz="1800" b="1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пользуются те, кто работает в роли статистика. Люди, которые зарабатывают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более миллиона рублей в месяц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дают нам некоторые советы. Чтобы зарабатывать как они, нам придется пытаться применять методы машинного обучения в новых, неизведанных областях, но при этом не использовать автоматические средства машинного обучения, такие как </a:t>
            </a: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TPOT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которые используются в этой работе.</a:t>
            </a:r>
            <a:endParaRPr sz="1800" b="0" i="0" u="none" strike="noStrike" cap="none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727" name="Google Shape;727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011" y="894531"/>
            <a:ext cx="7079593" cy="563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7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61</a:t>
            </a:fld>
            <a:endParaRPr/>
          </a:p>
        </p:txBody>
      </p:sp>
      <p:pic>
        <p:nvPicPr>
          <p:cNvPr id="733" name="Google Shape;733;p73" descr="https://psv4.userapi.com/c856336/u366883353/docs/d14/5c3d5baec8ab/Graph_screen.jpg?extra=hbARnbCOFDumIQ5rBcJ-sKLbRDbq5PBtecR94EBSKWBdniREB2Dm2dmWvbkhxim4w1HyXZ1XP89qaoUIQ2SIAYoaVqoUT1Skazs6_PLSgOYs7KD0ndEPVQNH_UNK_LVf2LEa5HhzSLQMUEQBjeFntw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9332" y="933855"/>
            <a:ext cx="4226830" cy="3626878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73"/>
          <p:cNvSpPr txBox="1">
            <a:spLocks noGrp="1"/>
          </p:cNvSpPr>
          <p:nvPr>
            <p:ph type="title"/>
          </p:nvPr>
        </p:nvSpPr>
        <p:spPr>
          <a:xfrm>
            <a:off x="1872712" y="248177"/>
            <a:ext cx="5091261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err="1" smtClean="0"/>
              <a:t>Graph-based</a:t>
            </a:r>
            <a:r>
              <a:rPr lang="ru-RU" dirty="0" smtClean="0"/>
              <a:t> </a:t>
            </a:r>
            <a:r>
              <a:rPr lang="ru-RU" dirty="0" err="1"/>
              <a:t>visualization</a:t>
            </a:r>
            <a:endParaRPr dirty="0"/>
          </a:p>
        </p:txBody>
      </p:sp>
      <p:sp>
        <p:nvSpPr>
          <p:cNvPr id="735" name="Google Shape;735;p73"/>
          <p:cNvSpPr txBox="1"/>
          <p:nvPr/>
        </p:nvSpPr>
        <p:spPr>
          <a:xfrm>
            <a:off x="708303" y="1805466"/>
            <a:ext cx="3710039" cy="25075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b="1" i="0" u="none" strike="noStrike" cap="none" dirty="0" smtClean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Самый </a:t>
            </a:r>
            <a:r>
              <a:rPr lang="ru-RU" sz="1800" b="1" i="0" u="none" strike="noStrike" cap="none" dirty="0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большой островок 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- это сервисы компании </a:t>
            </a:r>
            <a:r>
              <a:rPr lang="ru-RU" sz="1800" b="1" i="0" u="none" strike="noStrike" cap="none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Amazon</a:t>
            </a:r>
            <a:r>
              <a:rPr lang="ru-RU" sz="1800" b="0" i="0" u="none" strike="noStrike" cap="none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lang="en-US" sz="1800" b="0" i="0" u="none" strike="noStrike" cap="none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endParaRPr lang="ru-RU" sz="1800" b="0" i="0" u="none" strike="noStrike" cap="none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Островки</a:t>
            </a: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 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Amazon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Google 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Microsoft Azure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GitHub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</a:t>
            </a:r>
          </a:p>
          <a:p>
            <a:pPr marL="285750" marR="0" lvl="0" indent="-28575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“None”</a:t>
            </a:r>
            <a:endParaRPr lang="ru-RU" sz="1800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</p:txBody>
      </p:sp>
      <p:grpSp>
        <p:nvGrpSpPr>
          <p:cNvPr id="736" name="Google Shape;736;p73"/>
          <p:cNvGrpSpPr/>
          <p:nvPr/>
        </p:nvGrpSpPr>
        <p:grpSpPr>
          <a:xfrm>
            <a:off x="391146" y="352702"/>
            <a:ext cx="1050094" cy="918979"/>
            <a:chOff x="5241175" y="4959100"/>
            <a:chExt cx="539775" cy="517775"/>
          </a:xfrm>
        </p:grpSpPr>
        <p:sp>
          <p:nvSpPr>
            <p:cNvPr id="737" name="Google Shape;737;p7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7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7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7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7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7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>
            <a:spLocks noGrp="1"/>
          </p:cNvSpPr>
          <p:nvPr>
            <p:ph type="ctrTitle"/>
          </p:nvPr>
        </p:nvSpPr>
        <p:spPr>
          <a:xfrm>
            <a:off x="2354788" y="2085886"/>
            <a:ext cx="44690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-US" dirty="0"/>
              <a:t>4</a:t>
            </a:r>
            <a:r>
              <a:rPr lang="ru-RU" dirty="0" smtClean="0"/>
              <a:t>. </a:t>
            </a:r>
            <a:r>
              <a:rPr lang="ru-RU" dirty="0"/>
              <a:t>Использование </a:t>
            </a:r>
            <a:r>
              <a:rPr lang="ru-RU" dirty="0" smtClean="0"/>
              <a:t>методов машинного обучения</a:t>
            </a:r>
            <a:endParaRPr dirty="0"/>
          </a:p>
        </p:txBody>
      </p:sp>
      <p:sp>
        <p:nvSpPr>
          <p:cNvPr id="576" name="Google Shape;576;p58"/>
          <p:cNvSpPr txBox="1">
            <a:spLocks noGrp="1"/>
          </p:cNvSpPr>
          <p:nvPr>
            <p:ph type="subTitle" idx="1"/>
          </p:nvPr>
        </p:nvSpPr>
        <p:spPr>
          <a:xfrm>
            <a:off x="2665265" y="3188753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/>
              <a:t>Было решено провести анализ при </a:t>
            </a:r>
            <a:r>
              <a:rPr lang="ru-RU" dirty="0" smtClean="0"/>
              <a:t>помощи</a:t>
            </a:r>
            <a:r>
              <a:rPr lang="ru-RU" dirty="0"/>
              <a:t> </a:t>
            </a:r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</a:rPr>
              <a:t>кластеризации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77" name="Google Shape;577;p5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62</a:t>
            </a:fld>
            <a:endParaRPr/>
          </a:p>
        </p:txBody>
      </p:sp>
      <p:grpSp>
        <p:nvGrpSpPr>
          <p:cNvPr id="578" name="Google Shape;578;p58"/>
          <p:cNvGrpSpPr/>
          <p:nvPr/>
        </p:nvGrpSpPr>
        <p:grpSpPr>
          <a:xfrm>
            <a:off x="4183381" y="419100"/>
            <a:ext cx="812158" cy="1168693"/>
            <a:chOff x="6730350" y="2315900"/>
            <a:chExt cx="257700" cy="420100"/>
          </a:xfrm>
        </p:grpSpPr>
        <p:sp>
          <p:nvSpPr>
            <p:cNvPr id="579" name="Google Shape;579;p5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7181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2768137" y="120954"/>
            <a:ext cx="369924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Кластеризация 1</a:t>
            </a:r>
            <a:endParaRPr dirty="0"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63</a:t>
            </a:fld>
            <a:endParaRPr/>
          </a:p>
        </p:txBody>
      </p:sp>
      <p:sp>
        <p:nvSpPr>
          <p:cNvPr id="719" name="Google Shape;719;p71"/>
          <p:cNvSpPr txBox="1"/>
          <p:nvPr/>
        </p:nvSpPr>
        <p:spPr>
          <a:xfrm>
            <a:off x="750898" y="678230"/>
            <a:ext cx="6717189" cy="7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K-means</a:t>
            </a: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работает очень долго, поэтому было решено использовать 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иерархическую кластеризацию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15" y="2007225"/>
            <a:ext cx="4236253" cy="271045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832" y="2007225"/>
            <a:ext cx="3944995" cy="2710458"/>
          </a:xfrm>
          <a:prstGeom prst="rect">
            <a:avLst/>
          </a:prstGeom>
        </p:spPr>
      </p:pic>
      <p:sp>
        <p:nvSpPr>
          <p:cNvPr id="8" name="Google Shape;719;p71"/>
          <p:cNvSpPr txBox="1"/>
          <p:nvPr/>
        </p:nvSpPr>
        <p:spPr>
          <a:xfrm>
            <a:off x="2768137" y="1601393"/>
            <a:ext cx="3244807" cy="310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Первые попытки</a:t>
            </a: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425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45" y="846178"/>
            <a:ext cx="3662148" cy="2396428"/>
          </a:xfrm>
          <a:prstGeom prst="rect">
            <a:avLst/>
          </a:prstGeom>
        </p:spPr>
      </p:pic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2768137" y="120954"/>
            <a:ext cx="369924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Кластеризация 2</a:t>
            </a:r>
            <a:endParaRPr dirty="0"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64</a:t>
            </a:fld>
            <a:endParaRPr/>
          </a:p>
        </p:txBody>
      </p:sp>
      <p:sp>
        <p:nvSpPr>
          <p:cNvPr id="719" name="Google Shape;719;p71"/>
          <p:cNvSpPr txBox="1"/>
          <p:nvPr/>
        </p:nvSpPr>
        <p:spPr>
          <a:xfrm>
            <a:off x="2461954" y="846178"/>
            <a:ext cx="1616853" cy="7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Hind"/>
              <a:buNone/>
            </a:pPr>
            <a:r>
              <a:rPr lang="en-US" sz="1800" b="1" dirty="0" err="1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Ward.D</a:t>
            </a:r>
            <a:r>
              <a:rPr lang="ru-RU" sz="1800" b="0" i="0" u="none" strike="noStrike" cap="none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44" y="3453348"/>
            <a:ext cx="3662149" cy="101775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7569" y="846178"/>
            <a:ext cx="5099620" cy="343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883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2338187" y="371524"/>
            <a:ext cx="369924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Кластеризация </a:t>
            </a:r>
            <a:r>
              <a:rPr lang="en-US" dirty="0" smtClean="0"/>
              <a:t>3</a:t>
            </a:r>
            <a:endParaRPr dirty="0"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65</a:t>
            </a:fld>
            <a:endParaRPr/>
          </a:p>
        </p:txBody>
      </p:sp>
      <p:sp>
        <p:nvSpPr>
          <p:cNvPr id="8" name="Google Shape;719;p71"/>
          <p:cNvSpPr txBox="1"/>
          <p:nvPr/>
        </p:nvSpPr>
        <p:spPr>
          <a:xfrm>
            <a:off x="829214" y="2319112"/>
            <a:ext cx="6717189" cy="7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Каждая координата центроида является 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вероятностью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того, что человек в данном кластере ответит на данный вопрос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lang="ru-RU" sz="1800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sz="1800" dirty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Д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елим вероятности на вероятности по </a:t>
            </a:r>
            <a:r>
              <a:rPr lang="ru-RU" sz="1800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датасету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чтобы узнать, относительно всего </a:t>
            </a:r>
            <a:r>
              <a:rPr lang="ru-RU" sz="1800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датасета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во сколько раз чаще появляется этот признак у того или иного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кластера.</a:t>
            </a: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en-US" sz="1800" dirty="0">
              <a:solidFill>
                <a:schemeClr val="dk1"/>
              </a:solidFill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33744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2610690" y="157288"/>
            <a:ext cx="369924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Кластеризация </a:t>
            </a:r>
            <a:r>
              <a:rPr lang="en-US" dirty="0" smtClean="0"/>
              <a:t>4</a:t>
            </a:r>
            <a:endParaRPr dirty="0"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66</a:t>
            </a:fld>
            <a:endParaRPr/>
          </a:p>
        </p:txBody>
      </p:sp>
      <p:sp>
        <p:nvSpPr>
          <p:cNvPr id="8" name="Google Shape;719;p71"/>
          <p:cNvSpPr txBox="1"/>
          <p:nvPr/>
        </p:nvSpPr>
        <p:spPr>
          <a:xfrm>
            <a:off x="877659" y="2234529"/>
            <a:ext cx="6717189" cy="7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1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люди, которые используют 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нейронные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сети и компьютерное зрение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используют соответствующие инструменты для этого, такие как </a:t>
            </a:r>
            <a:r>
              <a:rPr lang="ru-RU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PyTorch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TensorFlow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Keras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lang="ru-RU" sz="1800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sz="1800" u="sng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2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: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люди, пользующиеся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облачными вычислениями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и другими средствами крупных компаний </a:t>
            </a:r>
            <a:r>
              <a:rPr lang="ru-RU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Amazon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Google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Microsoft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sz="1800" b="1" dirty="0">
              <a:solidFill>
                <a:schemeClr val="dk1"/>
              </a:solidFill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Кластер 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 panose="020B0604020202020204" charset="0"/>
                <a:ea typeface="Hind"/>
                <a:cs typeface="Hind" panose="020B0604020202020204" charset="0"/>
                <a:sym typeface="Hind"/>
              </a:rPr>
              <a:t>3</a:t>
            </a:r>
            <a:r>
              <a:rPr lang="en-US" sz="1800" b="1" dirty="0">
                <a:solidFill>
                  <a:schemeClr val="dk1"/>
                </a:solidFill>
                <a:latin typeface="Hind" panose="020B0604020202020204" charset="0"/>
                <a:ea typeface="Hind"/>
                <a:cs typeface="Hind" panose="020B0604020202020204" charset="0"/>
                <a:sym typeface="Hind"/>
              </a:rPr>
              <a:t>:</a:t>
            </a:r>
            <a:r>
              <a:rPr lang="en-US" sz="1800" b="1" dirty="0" smtClean="0">
                <a:solidFill>
                  <a:schemeClr val="dk1"/>
                </a:solidFill>
                <a:latin typeface="Hind" panose="020B0604020202020204" charset="0"/>
                <a:cs typeface="Hind" panose="020B0604020202020204" charset="0"/>
                <a:sym typeface="Hind"/>
              </a:rPr>
              <a:t>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люди,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которые на все ответили </a:t>
            </a: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“</a:t>
            </a: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None</a:t>
            </a: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”.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Учитывая размер кластера почти в 2000, это не выбросы. Судя по всему эти люди совсем ничего не знают о </a:t>
            </a: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Data Science</a:t>
            </a: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55164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2574356" y="72510"/>
            <a:ext cx="369924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Кластеризация </a:t>
            </a:r>
            <a:r>
              <a:rPr lang="en-US" dirty="0"/>
              <a:t>5</a:t>
            </a:r>
            <a:endParaRPr dirty="0"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67</a:t>
            </a:fld>
            <a:endParaRPr/>
          </a:p>
        </p:txBody>
      </p:sp>
      <p:sp>
        <p:nvSpPr>
          <p:cNvPr id="8" name="Google Shape;719;p71"/>
          <p:cNvSpPr txBox="1"/>
          <p:nvPr/>
        </p:nvSpPr>
        <p:spPr>
          <a:xfrm>
            <a:off x="666119" y="2464644"/>
            <a:ext cx="7018473" cy="7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4: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люди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которые еще новички в </a:t>
            </a:r>
            <a:r>
              <a:rPr lang="en-US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ata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cience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Это молодые студенты, они пока что изучают основные языки программирования, которые даже не так сильно относятся к </a:t>
            </a:r>
            <a:r>
              <a:rPr lang="en-US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ata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cience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Причем тут много людей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нетрадиционного гендера. </a:t>
            </a: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sz="1800" u="sng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5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: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пользователи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языка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В свойствах перечислены куча пакетов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таких как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ggplot2,Shiny,RStudio,Caret,Tidymodels,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а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также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среда </a:t>
            </a:r>
            <a:r>
              <a:rPr lang="ru-RU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Rstudio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Причем, так как это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R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эти люди статистики, и в их свойства попало так же использование продвинутых статистических средств, таких как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SPSS, SAS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endParaRPr lang="ru-RU" sz="1800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sz="1800" b="1" dirty="0">
              <a:solidFill>
                <a:schemeClr val="dk1"/>
              </a:solidFill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Кластер 6</a:t>
            </a:r>
            <a:r>
              <a:rPr lang="en-US" sz="1800" b="1" dirty="0" smtClean="0">
                <a:solidFill>
                  <a:schemeClr val="dk1"/>
                </a:solidFill>
                <a:latin typeface="Hind" panose="020B0604020202020204" charset="0"/>
                <a:ea typeface="Hind"/>
                <a:cs typeface="Hind" panose="020B0604020202020204" charset="0"/>
                <a:sym typeface="Hind"/>
              </a:rPr>
              <a:t>:</a:t>
            </a:r>
            <a:r>
              <a:rPr lang="en-US" sz="1800" b="1" dirty="0" smtClean="0">
                <a:solidFill>
                  <a:schemeClr val="dk1"/>
                </a:solidFill>
                <a:latin typeface="Hind" panose="020B0604020202020204" charset="0"/>
                <a:cs typeface="Hind" panose="020B0604020202020204" charset="0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новички в </a:t>
            </a: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Data Science</a:t>
            </a: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9399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2574356" y="72510"/>
            <a:ext cx="369924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Кластеризация </a:t>
            </a:r>
            <a:r>
              <a:rPr lang="en-US" dirty="0" smtClean="0"/>
              <a:t>6</a:t>
            </a:r>
            <a:endParaRPr dirty="0"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68</a:t>
            </a:fld>
            <a:endParaRPr/>
          </a:p>
        </p:txBody>
      </p:sp>
      <p:sp>
        <p:nvSpPr>
          <p:cNvPr id="8" name="Google Shape;719;p71"/>
          <p:cNvSpPr txBox="1"/>
          <p:nvPr/>
        </p:nvSpPr>
        <p:spPr>
          <a:xfrm>
            <a:off x="635841" y="2367754"/>
            <a:ext cx="7018473" cy="7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</a:t>
            </a:r>
            <a:r>
              <a:rPr lang="en-US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7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люди, про которых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нельзя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что-то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сказать конкретного, просто программисты, которые пользуются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не популярными </a:t>
            </a: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notebook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Про этот кластер нельзя точно что то сказать, возможно он возник случайно.</a:t>
            </a:r>
            <a:endParaRPr lang="ru-RU" sz="1800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sz="1800" u="sng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8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: </a:t>
            </a:r>
            <a:r>
              <a:rPr lang="en-US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люди, которые пользуются 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</a:t>
            </a: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u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</a:t>
            </a:r>
            <a:r>
              <a:rPr lang="en-US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ness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intelligence</a:t>
            </a: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tools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базами данных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и 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СХД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в том числе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облачными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Рейтинги нормальные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то есть это не </a:t>
            </a:r>
            <a:r>
              <a:rPr lang="ru-RU" sz="1800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рандомно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-созданная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группа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Среди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средств есть известный 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Qlik</a:t>
            </a: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View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Эти люди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предпочитают использовать эти средства при работе с данными, нежели языки программирования.</a:t>
            </a:r>
            <a:endParaRPr lang="ru-RU" sz="1800" b="1" dirty="0">
              <a:solidFill>
                <a:schemeClr val="dk1"/>
              </a:solidFill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Кластер 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9</a:t>
            </a:r>
            <a:r>
              <a:rPr lang="en-US" sz="1800" b="1" dirty="0" smtClean="0">
                <a:solidFill>
                  <a:schemeClr val="dk1"/>
                </a:solidFill>
                <a:latin typeface="Hind" panose="020B0604020202020204" charset="0"/>
                <a:ea typeface="Hind"/>
                <a:cs typeface="Hind" panose="020B0604020202020204" charset="0"/>
                <a:sym typeface="Hind"/>
              </a:rPr>
              <a:t>:</a:t>
            </a:r>
            <a:r>
              <a:rPr lang="en-US" sz="1800" b="1" dirty="0" smtClean="0">
                <a:solidFill>
                  <a:schemeClr val="dk1"/>
                </a:solidFill>
                <a:latin typeface="Hind" panose="020B0604020202020204" charset="0"/>
                <a:cs typeface="Hind" panose="020B0604020202020204" charset="0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Тут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люди,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знающие машинное обучение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и использующие автоматические средства машинного обучения. О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ни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очень активно используют облачные вычисления, должно быть для машинного обучения нужно много вычислений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9571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2574356" y="72510"/>
            <a:ext cx="369924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Кластеризация </a:t>
            </a:r>
            <a:r>
              <a:rPr lang="ru-RU" dirty="0"/>
              <a:t>7</a:t>
            </a:r>
            <a:endParaRPr dirty="0"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69</a:t>
            </a:fld>
            <a:endParaRPr/>
          </a:p>
        </p:txBody>
      </p:sp>
      <p:sp>
        <p:nvSpPr>
          <p:cNvPr id="8" name="Google Shape;719;p71"/>
          <p:cNvSpPr txBox="1"/>
          <p:nvPr/>
        </p:nvSpPr>
        <p:spPr>
          <a:xfrm>
            <a:off x="496562" y="2482811"/>
            <a:ext cx="7181975" cy="7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10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тут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много людей, которые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рассказывают о своих зарплатах.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Должно быть это группа работающих людей,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обычно </a:t>
            </a:r>
            <a:r>
              <a:rPr lang="en-US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oftware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E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ngineer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либо </a:t>
            </a:r>
            <a:r>
              <a:rPr lang="en-US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ata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nalyst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sz="1800" u="sng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11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: </a:t>
            </a: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молодые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люди, не получившие должного образования в сфере 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IT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Они вероятно знают некоторые популярные языки программирования, такие как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C++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или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Java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выучили их, потому что они популярны. В </a:t>
            </a:r>
            <a:r>
              <a:rPr lang="ru-RU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Data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cience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они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особо не разбираются</a:t>
            </a: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и не пользуются никакой 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IDE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О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ни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знают, что такое </a:t>
            </a: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ash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Непонятно, как это все связано, возможно они пользователи </a:t>
            </a:r>
            <a:r>
              <a:rPr lang="en-US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inux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, знают </a:t>
            </a:r>
            <a:r>
              <a:rPr lang="en-US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B</a:t>
            </a:r>
            <a:r>
              <a:rPr lang="ru-RU" sz="1800" b="1" dirty="0" err="1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ash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и умеют компилировать код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без </a:t>
            </a:r>
            <a:r>
              <a:rPr lang="en-US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IDE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lang="ru-RU" sz="1800" b="1" dirty="0">
              <a:solidFill>
                <a:schemeClr val="dk1"/>
              </a:solidFill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Кластер 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12</a:t>
            </a:r>
            <a:r>
              <a:rPr lang="en-US" sz="1800" b="1" dirty="0" smtClean="0">
                <a:solidFill>
                  <a:schemeClr val="dk1"/>
                </a:solidFill>
                <a:latin typeface="Hind" panose="020B0604020202020204" charset="0"/>
                <a:ea typeface="Hind"/>
                <a:cs typeface="Hind" panose="020B0604020202020204" charset="0"/>
                <a:sym typeface="Hind"/>
              </a:rPr>
              <a:t>:</a:t>
            </a:r>
            <a:r>
              <a:rPr lang="en-US" sz="1800" b="1" dirty="0" smtClean="0">
                <a:solidFill>
                  <a:schemeClr val="dk1"/>
                </a:solidFill>
                <a:latin typeface="Hind" panose="020B0604020202020204" charset="0"/>
                <a:cs typeface="Hind" panose="020B0604020202020204" charset="0"/>
                <a:sym typeface="Hind"/>
              </a:rPr>
              <a:t> </a:t>
            </a:r>
            <a:r>
              <a:rPr lang="ru-RU" sz="1800" dirty="0">
                <a:solidFill>
                  <a:schemeClr val="dk1"/>
                </a:solidFill>
                <a:latin typeface="Hind" panose="020B0604020202020204" charset="0"/>
                <a:cs typeface="Hind"/>
                <a:sym typeface="Hind"/>
              </a:rPr>
              <a:t>м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ного ответов связанных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с </a:t>
            </a:r>
            <a:r>
              <a:rPr lang="ru-RU" sz="1800" b="1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базами данных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и </a:t>
            </a:r>
            <a:r>
              <a:rPr lang="ru-RU" sz="1800" b="1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СХД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Причем эти люди работают и получают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зарплату</a:t>
            </a:r>
            <a:r>
              <a:rPr lang="en-US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8036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>
            <a:spLocks noGrp="1"/>
          </p:cNvSpPr>
          <p:nvPr>
            <p:ph type="body" idx="1"/>
          </p:nvPr>
        </p:nvSpPr>
        <p:spPr>
          <a:xfrm>
            <a:off x="533886" y="68780"/>
            <a:ext cx="6058426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ru-RU" i="0">
                <a:solidFill>
                  <a:srgbClr val="BF004C"/>
                </a:solidFill>
              </a:rPr>
              <a:t>Все</a:t>
            </a:r>
            <a:r>
              <a:rPr lang="ru-RU" b="0" i="0"/>
              <a:t> параметры являются </a:t>
            </a:r>
            <a:r>
              <a:rPr lang="ru-RU" i="0">
                <a:solidFill>
                  <a:srgbClr val="BF004C"/>
                </a:solidFill>
              </a:rPr>
              <a:t>не числовыми</a:t>
            </a:r>
            <a:r>
              <a:rPr lang="ru-RU" b="0" i="0"/>
              <a:t>.</a:t>
            </a:r>
            <a:endParaRPr b="0" i="0"/>
          </a:p>
        </p:txBody>
      </p:sp>
      <p:sp>
        <p:nvSpPr>
          <p:cNvPr id="216" name="Google Shape;216;p1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  <p:pic>
        <p:nvPicPr>
          <p:cNvPr id="217" name="Google Shape;21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8751" y="782578"/>
            <a:ext cx="4109585" cy="935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83630" y="2084068"/>
            <a:ext cx="6340243" cy="278500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18"/>
          <p:cNvSpPr txBox="1"/>
          <p:nvPr/>
        </p:nvSpPr>
        <p:spPr>
          <a:xfrm>
            <a:off x="279549" y="1451464"/>
            <a:ext cx="6058426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Все </a:t>
            </a:r>
            <a:r>
              <a:rPr lang="ru-RU" sz="2400" b="1" i="0" u="none" strike="noStrike" cap="none">
                <a:solidFill>
                  <a:srgbClr val="BF004C"/>
                </a:solidFill>
                <a:latin typeface="Hind"/>
                <a:ea typeface="Hind"/>
                <a:cs typeface="Hind"/>
                <a:sym typeface="Hind"/>
              </a:rPr>
              <a:t>пустые</a:t>
            </a:r>
            <a:r>
              <a:rPr lang="ru-RU" sz="2400" b="0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 значения.</a:t>
            </a:r>
            <a:endParaRPr sz="2400" b="0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2574356" y="72510"/>
            <a:ext cx="369924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Кластеризация 8</a:t>
            </a:r>
            <a:endParaRPr dirty="0"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70</a:t>
            </a:fld>
            <a:endParaRPr/>
          </a:p>
        </p:txBody>
      </p:sp>
      <p:sp>
        <p:nvSpPr>
          <p:cNvPr id="8" name="Google Shape;719;p71"/>
          <p:cNvSpPr txBox="1"/>
          <p:nvPr/>
        </p:nvSpPr>
        <p:spPr>
          <a:xfrm>
            <a:off x="672176" y="2440421"/>
            <a:ext cx="6903416" cy="7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13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э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та 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группа скорее всего относится к нескольким связанным 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вопросам. Это такие вопросы, 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когда некоторые из них задавались, когда были “актуальные” ответы на предыдущие. Это вопросы 17-19. </a:t>
            </a:r>
            <a:endParaRPr lang="ru-RU" sz="1800" dirty="0" smtClean="0">
              <a:solidFill>
                <a:schemeClr val="tx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sz="1800" u="sng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14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: </a:t>
            </a: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эта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группа тоже связана с этими вопросами, а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также с 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вопросами 33a-34a. </a:t>
            </a:r>
            <a:endParaRPr lang="ru-RU" sz="1800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sz="1800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Кластер 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1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5</a:t>
            </a:r>
            <a:r>
              <a:rPr lang="en-US" sz="1800" b="1" dirty="0" smtClean="0">
                <a:solidFill>
                  <a:schemeClr val="dk1"/>
                </a:solidFill>
                <a:latin typeface="Hind" panose="020B0604020202020204" charset="0"/>
                <a:ea typeface="Hind"/>
                <a:cs typeface="Hind" panose="020B0604020202020204" charset="0"/>
                <a:sym typeface="Hind"/>
              </a:rPr>
              <a:t>:</a:t>
            </a:r>
            <a:r>
              <a:rPr lang="en-US" sz="1800" b="1" dirty="0" smtClean="0">
                <a:solidFill>
                  <a:schemeClr val="dk1"/>
                </a:solidFill>
                <a:latin typeface="Hind" panose="020B0604020202020204" charset="0"/>
                <a:cs typeface="Hind" panose="020B0604020202020204" charset="0"/>
                <a:sym typeface="Hind"/>
              </a:rPr>
              <a:t> </a:t>
            </a:r>
            <a:r>
              <a:rPr lang="ru-RU" sz="1800" dirty="0">
                <a:solidFill>
                  <a:schemeClr val="dk1"/>
                </a:solidFill>
                <a:latin typeface="Hind" panose="020B0604020202020204" charset="0"/>
                <a:cs typeface="Hind"/>
                <a:sym typeface="Hind"/>
              </a:rPr>
              <a:t>е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ще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одна группа, относящаяся к спец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вопросам.</a:t>
            </a: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sz="1800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Кластер 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1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 panose="020B0604020202020204" charset="0"/>
                <a:sym typeface="Hind"/>
              </a:rPr>
              <a:t>6</a:t>
            </a:r>
            <a:r>
              <a:rPr lang="en-US" sz="1800" b="1" dirty="0" smtClean="0">
                <a:solidFill>
                  <a:schemeClr val="dk1"/>
                </a:solidFill>
                <a:latin typeface="Hind" panose="020B0604020202020204" charset="0"/>
                <a:ea typeface="Hind"/>
                <a:cs typeface="Hind" panose="020B0604020202020204" charset="0"/>
                <a:sym typeface="Hind"/>
              </a:rPr>
              <a:t>:</a:t>
            </a:r>
            <a:r>
              <a:rPr lang="en-US" sz="1800" b="1" dirty="0" smtClean="0">
                <a:solidFill>
                  <a:schemeClr val="dk1"/>
                </a:solidFill>
                <a:latin typeface="Hind" panose="020B0604020202020204" charset="0"/>
                <a:cs typeface="Hind" panose="020B0604020202020204" charset="0"/>
                <a:sym typeface="Hind"/>
              </a:rPr>
              <a:t> </a:t>
            </a:r>
            <a:r>
              <a:rPr lang="ru-RU" sz="1800" dirty="0">
                <a:solidFill>
                  <a:schemeClr val="dk1"/>
                </a:solidFill>
                <a:latin typeface="Hind" panose="020B0604020202020204" charset="0"/>
                <a:cs typeface="Hind"/>
                <a:sym typeface="Hind"/>
              </a:rPr>
              <a:t>э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та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группа из бизнес-аналитиков и менеджеров, они никогда не писали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код.</a:t>
            </a: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23479089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2610690" y="169400"/>
            <a:ext cx="3699242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Кластеризация </a:t>
            </a:r>
            <a:r>
              <a:rPr lang="ru-RU" dirty="0"/>
              <a:t>9</a:t>
            </a:r>
            <a:endParaRPr dirty="0"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71</a:t>
            </a:fld>
            <a:endParaRPr/>
          </a:p>
        </p:txBody>
      </p:sp>
      <p:sp>
        <p:nvSpPr>
          <p:cNvPr id="8" name="Google Shape;719;p71"/>
          <p:cNvSpPr txBox="1"/>
          <p:nvPr/>
        </p:nvSpPr>
        <p:spPr>
          <a:xfrm>
            <a:off x="672176" y="2440421"/>
            <a:ext cx="6903416" cy="7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17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: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э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та 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группа 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людей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, которые 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мало знают о </a:t>
            </a:r>
            <a:r>
              <a:rPr lang="en-US" sz="1800" b="1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D</a:t>
            </a:r>
            <a:r>
              <a:rPr lang="ru-RU" sz="1800" b="1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ata</a:t>
            </a:r>
            <a:r>
              <a:rPr lang="ru-RU" sz="1800" b="1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en-US" sz="1800" b="1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S</a:t>
            </a:r>
            <a:r>
              <a:rPr lang="ru-RU" sz="1800" b="1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cience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, но 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зато знают некоторые 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языки 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программирования, 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такие как </a:t>
            </a:r>
            <a:r>
              <a:rPr lang="ru-RU" sz="1800" b="1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Java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b="1" dirty="0" err="1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Javascript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b="1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MATLAB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, </a:t>
            </a:r>
            <a:r>
              <a:rPr lang="ru-RU" sz="1800" b="1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Swift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lang="ru-RU" sz="1800" dirty="0" smtClean="0">
              <a:solidFill>
                <a:schemeClr val="tx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endParaRPr lang="ru-RU" sz="1800" u="sng" dirty="0" smtClean="0">
              <a:solidFill>
                <a:schemeClr val="dk1"/>
              </a:solidFill>
              <a:latin typeface="Hind"/>
              <a:ea typeface="Hind"/>
              <a:cs typeface="Hind"/>
              <a:sym typeface="Hind"/>
            </a:endParaRPr>
          </a:p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Кластер 1</a:t>
            </a:r>
            <a:r>
              <a:rPr lang="en-US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8:</a:t>
            </a:r>
            <a:r>
              <a:rPr lang="en-US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в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эту группу попало много азиатов, а так группа с низкими коэффициентами и ничего особо не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характеризует.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Причем получается,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что большинство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коэффициентов ниже 0, нет даже 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большого количества 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“</a:t>
            </a:r>
            <a:r>
              <a:rPr lang="ru-RU" sz="1800" b="1" dirty="0" err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None</a:t>
            </a:r>
            <a:r>
              <a:rPr lang="ru-RU" sz="1800" dirty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”. Скорее всего этим людям наскучил опрос очень быстро, и дальше вопроса про страну они не продвинулись и закрыли вкладку</a:t>
            </a:r>
            <a:r>
              <a:rPr lang="ru-RU" sz="1800" dirty="0" smtClean="0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.</a:t>
            </a:r>
            <a:endParaRPr lang="ru-RU" b="1" dirty="0" smtClean="0"/>
          </a:p>
        </p:txBody>
      </p:sp>
    </p:spTree>
    <p:extLst>
      <p:ext uri="{BB962C8B-B14F-4D97-AF65-F5344CB8AC3E}">
        <p14:creationId xmlns:p14="http://schemas.microsoft.com/office/powerpoint/2010/main" val="351053088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>
            <a:spLocks noGrp="1"/>
          </p:cNvSpPr>
          <p:nvPr>
            <p:ph type="ctrTitle"/>
          </p:nvPr>
        </p:nvSpPr>
        <p:spPr>
          <a:xfrm>
            <a:off x="2354788" y="2085886"/>
            <a:ext cx="44690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/>
              <a:t>5</a:t>
            </a:r>
            <a:r>
              <a:rPr lang="ru-RU" dirty="0" smtClean="0"/>
              <a:t>. </a:t>
            </a:r>
            <a:r>
              <a:rPr lang="ru-RU" dirty="0"/>
              <a:t>Использование </a:t>
            </a:r>
            <a:r>
              <a:rPr lang="ru-RU" dirty="0" smtClean="0"/>
              <a:t>методов машинного обучения</a:t>
            </a:r>
            <a:endParaRPr dirty="0"/>
          </a:p>
        </p:txBody>
      </p:sp>
      <p:sp>
        <p:nvSpPr>
          <p:cNvPr id="576" name="Google Shape;576;p58"/>
          <p:cNvSpPr txBox="1">
            <a:spLocks noGrp="1"/>
          </p:cNvSpPr>
          <p:nvPr>
            <p:ph type="subTitle" idx="1"/>
          </p:nvPr>
        </p:nvSpPr>
        <p:spPr>
          <a:xfrm>
            <a:off x="2665265" y="3188753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dirty="0"/>
              <a:t>Было решено провести анализ при </a:t>
            </a:r>
            <a:r>
              <a:rPr lang="ru-RU" dirty="0" smtClean="0"/>
              <a:t>помощи </a:t>
            </a:r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</a:rPr>
              <a:t>деревьев решений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77" name="Google Shape;577;p5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72</a:t>
            </a:fld>
            <a:endParaRPr/>
          </a:p>
        </p:txBody>
      </p:sp>
      <p:grpSp>
        <p:nvGrpSpPr>
          <p:cNvPr id="578" name="Google Shape;578;p58"/>
          <p:cNvGrpSpPr/>
          <p:nvPr/>
        </p:nvGrpSpPr>
        <p:grpSpPr>
          <a:xfrm>
            <a:off x="4183381" y="419100"/>
            <a:ext cx="812158" cy="1168693"/>
            <a:chOff x="6730350" y="2315900"/>
            <a:chExt cx="257700" cy="420100"/>
          </a:xfrm>
        </p:grpSpPr>
        <p:sp>
          <p:nvSpPr>
            <p:cNvPr id="579" name="Google Shape;579;p5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5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5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5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5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89378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2165245" y="139122"/>
            <a:ext cx="3917278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Деревья решений </a:t>
            </a:r>
            <a:r>
              <a:rPr lang="ru-RU" dirty="0"/>
              <a:t>1</a:t>
            </a:r>
            <a:endParaRPr dirty="0"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73</a:t>
            </a:fld>
            <a:endParaRPr/>
          </a:p>
        </p:txBody>
      </p:sp>
      <p:sp>
        <p:nvSpPr>
          <p:cNvPr id="8" name="Google Shape;719;p71"/>
          <p:cNvSpPr txBox="1"/>
          <p:nvPr/>
        </p:nvSpPr>
        <p:spPr>
          <a:xfrm>
            <a:off x="12112" y="672178"/>
            <a:ext cx="7634288" cy="7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С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помощью деревьев 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решений попробуем </a:t>
            </a:r>
            <a:r>
              <a:rPr lang="ru-RU" sz="1800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найти, </a:t>
            </a:r>
            <a:r>
              <a:rPr lang="ru-RU" sz="1800" b="1" dirty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что делает </a:t>
            </a:r>
            <a:r>
              <a:rPr lang="ru-RU" sz="1800" b="1" dirty="0" smtClean="0">
                <a:solidFill>
                  <a:schemeClr val="accent5">
                    <a:lumMod val="75000"/>
                  </a:schemeClr>
                </a:solidFill>
                <a:latin typeface="Hind"/>
                <a:ea typeface="Hind"/>
                <a:cs typeface="Hind"/>
                <a:sym typeface="Hind"/>
              </a:rPr>
              <a:t>людей богатыми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, которые зарабатывают </a:t>
            </a:r>
            <a:r>
              <a:rPr lang="ru-RU" sz="1800" b="1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более 500к долларов США 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в год.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57" y="1413499"/>
            <a:ext cx="7087214" cy="54868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9251" y="3099582"/>
            <a:ext cx="937341" cy="91447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257" y="2083140"/>
            <a:ext cx="7102455" cy="284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077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1"/>
          <p:cNvSpPr txBox="1">
            <a:spLocks noGrp="1"/>
          </p:cNvSpPr>
          <p:nvPr>
            <p:ph type="title"/>
          </p:nvPr>
        </p:nvSpPr>
        <p:spPr>
          <a:xfrm>
            <a:off x="2171301" y="196976"/>
            <a:ext cx="3917278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/>
              <a:t>Деревья решений 2</a:t>
            </a:r>
            <a:endParaRPr dirty="0"/>
          </a:p>
        </p:txBody>
      </p:sp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74</a:t>
            </a:fld>
            <a:endParaRPr/>
          </a:p>
        </p:txBody>
      </p:sp>
      <p:sp>
        <p:nvSpPr>
          <p:cNvPr id="8" name="Google Shape;719;p71"/>
          <p:cNvSpPr txBox="1"/>
          <p:nvPr/>
        </p:nvSpPr>
        <p:spPr>
          <a:xfrm>
            <a:off x="408990" y="1489694"/>
            <a:ext cx="7181501" cy="756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spcBef>
                <a:spcPts val="600"/>
              </a:spcBef>
              <a:buClr>
                <a:srgbClr val="33CCFF"/>
              </a:buClr>
              <a:buSzPts val="1800"/>
            </a:pPr>
            <a:r>
              <a:rPr lang="ru-RU" sz="1800" b="1" dirty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У</a:t>
            </a:r>
            <a:r>
              <a:rPr lang="ru-RU" sz="1800" b="1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величиваем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диапазон зарплаты в год, пока не получится  дерево с</a:t>
            </a:r>
            <a:r>
              <a:rPr lang="en-US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 </a:t>
            </a:r>
            <a:r>
              <a:rPr lang="ru-RU" sz="1800" dirty="0" smtClean="0">
                <a:solidFill>
                  <a:schemeClr val="tx1"/>
                </a:solidFill>
                <a:latin typeface="Hind"/>
                <a:ea typeface="Hind"/>
                <a:cs typeface="Hind"/>
                <a:sym typeface="Hind"/>
              </a:rPr>
              <a:t>не  нулевым количеством узлов.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45" y="2352444"/>
            <a:ext cx="7079593" cy="15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034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75</a:t>
            </a:fld>
            <a:endParaRPr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26" y="0"/>
            <a:ext cx="8441547" cy="51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8047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76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41" y="0"/>
            <a:ext cx="72197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40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77</a:t>
            </a:fld>
            <a:endParaRPr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874"/>
            <a:ext cx="9144000" cy="489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1357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6"/>
          <p:cNvSpPr txBox="1">
            <a:spLocks noGrp="1"/>
          </p:cNvSpPr>
          <p:nvPr>
            <p:ph type="ctrTitle" idx="4294967295"/>
          </p:nvPr>
        </p:nvSpPr>
        <p:spPr>
          <a:xfrm>
            <a:off x="546521" y="3652825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</a:pPr>
            <a:r>
              <a:rPr lang="ru-RU" sz="9600" dirty="0" smtClean="0">
                <a:solidFill>
                  <a:srgbClr val="33CCFF"/>
                </a:solidFill>
              </a:rPr>
              <a:t>Как </a:t>
            </a:r>
            <a:r>
              <a:rPr lang="ru-RU" sz="9600" dirty="0" smtClean="0">
                <a:solidFill>
                  <a:srgbClr val="FFC000"/>
                </a:solidFill>
              </a:rPr>
              <a:t>стать</a:t>
            </a:r>
            <a:r>
              <a:rPr lang="ru-RU" sz="9600" dirty="0" smtClean="0">
                <a:solidFill>
                  <a:srgbClr val="33CCFF"/>
                </a:solidFill>
              </a:rPr>
              <a:t> </a:t>
            </a:r>
            <a:r>
              <a:rPr lang="ru-RU" sz="9600" dirty="0" smtClean="0">
                <a:solidFill>
                  <a:schemeClr val="accent4">
                    <a:lumMod val="75000"/>
                  </a:schemeClr>
                </a:solidFill>
              </a:rPr>
              <a:t>богатым</a:t>
            </a:r>
            <a:r>
              <a:rPr lang="ru-RU" sz="9600" dirty="0" smtClean="0">
                <a:solidFill>
                  <a:srgbClr val="33CCFF"/>
                </a:solidFill>
              </a:rPr>
              <a:t> в</a:t>
            </a:r>
            <a:r>
              <a:rPr lang="ru-RU" sz="9600" dirty="0">
                <a:solidFill>
                  <a:srgbClr val="33CCFF"/>
                </a:solidFill>
              </a:rPr>
              <a:t> </a:t>
            </a:r>
            <a:r>
              <a:rPr lang="ru-RU" sz="9600" b="1" i="0" u="none" strike="noStrike" cap="none" dirty="0" smtClean="0">
                <a:solidFill>
                  <a:srgbClr val="6699FF"/>
                </a:solidFill>
                <a:latin typeface="Hind"/>
                <a:ea typeface="Hind"/>
                <a:cs typeface="Hind"/>
                <a:sym typeface="Hind"/>
              </a:rPr>
              <a:t>России?</a:t>
            </a:r>
            <a:endParaRPr sz="9600" b="1" i="0" u="none" strike="noStrike" cap="none" dirty="0">
              <a:solidFill>
                <a:srgbClr val="6699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203" name="Google Shape;203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14383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79</a:t>
            </a:fld>
            <a:endParaRPr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3" y="0"/>
            <a:ext cx="846007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239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  <p:sp>
        <p:nvSpPr>
          <p:cNvPr id="225" name="Google Shape;225;p19"/>
          <p:cNvSpPr txBox="1">
            <a:spLocks noGrp="1"/>
          </p:cNvSpPr>
          <p:nvPr>
            <p:ph type="title" idx="4294967295"/>
          </p:nvPr>
        </p:nvSpPr>
        <p:spPr>
          <a:xfrm>
            <a:off x="1060539" y="521911"/>
            <a:ext cx="57036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 smtClean="0">
                <a:solidFill>
                  <a:srgbClr val="FFFFFF"/>
                </a:solidFill>
              </a:rPr>
              <a:t>“</a:t>
            </a:r>
            <a:r>
              <a:rPr lang="ru-RU" dirty="0" smtClean="0"/>
              <a:t>З</a:t>
            </a:r>
            <a:r>
              <a:rPr lang="ru-RU" dirty="0" smtClean="0">
                <a:solidFill>
                  <a:srgbClr val="FFFFFF"/>
                </a:solidFill>
              </a:rPr>
              <a:t>агрязнения </a:t>
            </a:r>
            <a:r>
              <a:rPr lang="ru-RU" dirty="0">
                <a:solidFill>
                  <a:srgbClr val="FFFFFF"/>
                </a:solidFill>
              </a:rPr>
              <a:t>данных", </a:t>
            </a:r>
            <a:r>
              <a:rPr lang="ru-RU" dirty="0" smtClean="0">
                <a:solidFill>
                  <a:srgbClr val="FFFFFF"/>
                </a:solidFill>
              </a:rPr>
              <a:t>спам </a:t>
            </a:r>
            <a:r>
              <a:rPr lang="ru-RU" dirty="0">
                <a:solidFill>
                  <a:srgbClr val="FFFFFF"/>
                </a:solidFill>
              </a:rPr>
              <a:t>и </a:t>
            </a:r>
            <a:r>
              <a:rPr lang="ru-RU" dirty="0" smtClean="0">
                <a:solidFill>
                  <a:srgbClr val="FFFFFF"/>
                </a:solidFill>
              </a:rPr>
              <a:t>ошибки </a:t>
            </a:r>
            <a:r>
              <a:rPr lang="ru-RU" dirty="0">
                <a:solidFill>
                  <a:srgbClr val="FFFFFF"/>
                </a:solidFill>
              </a:rPr>
              <a:t>пользователей</a:t>
            </a:r>
            <a:endParaRPr dirty="0"/>
          </a:p>
        </p:txBody>
      </p:sp>
      <p:sp>
        <p:nvSpPr>
          <p:cNvPr id="226" name="Google Shape;226;p19"/>
          <p:cNvSpPr txBox="1">
            <a:spLocks noGrp="1"/>
          </p:cNvSpPr>
          <p:nvPr>
            <p:ph type="body" idx="1"/>
          </p:nvPr>
        </p:nvSpPr>
        <p:spPr>
          <a:xfrm>
            <a:off x="1446600" y="1105750"/>
            <a:ext cx="60576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AutoNum type="arabicPeriod"/>
            </a:pPr>
            <a:r>
              <a:rPr lang="ru-RU" b="0" i="0" dirty="0"/>
              <a:t>Очень быстрое прохождение теста </a:t>
            </a:r>
            <a:endParaRPr b="0" i="0" dirty="0"/>
          </a:p>
          <a:p>
            <a:pPr marL="4572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 dirty="0"/>
              <a:t>(за меньше чем и равное 60 секунд).</a:t>
            </a:r>
            <a:endParaRPr b="0" i="0" dirty="0"/>
          </a:p>
        </p:txBody>
      </p:sp>
      <p:pic>
        <p:nvPicPr>
          <p:cNvPr id="227" name="Google Shape;2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800" y="2088100"/>
            <a:ext cx="5573198" cy="29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80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117"/>
            <a:ext cx="9144000" cy="496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6224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mtClean="0"/>
              <a:t>81</a:t>
            </a:fld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427" y="0"/>
            <a:ext cx="80971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2716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>
            <a:spLocks noGrp="1"/>
          </p:cNvSpPr>
          <p:nvPr>
            <p:ph type="ctrTitle"/>
          </p:nvPr>
        </p:nvSpPr>
        <p:spPr>
          <a:xfrm>
            <a:off x="2354788" y="2085886"/>
            <a:ext cx="4469054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ru-RU" dirty="0"/>
              <a:t>5</a:t>
            </a:r>
            <a:r>
              <a:rPr lang="ru-RU" dirty="0" smtClean="0"/>
              <a:t>. </a:t>
            </a:r>
            <a:r>
              <a:rPr lang="ru-RU" dirty="0"/>
              <a:t>Использование </a:t>
            </a:r>
            <a:r>
              <a:rPr lang="ru-RU" dirty="0" smtClean="0"/>
              <a:t>методов машинного обучения</a:t>
            </a:r>
            <a:endParaRPr dirty="0"/>
          </a:p>
        </p:txBody>
      </p:sp>
      <p:sp>
        <p:nvSpPr>
          <p:cNvPr id="576" name="Google Shape;576;p58"/>
          <p:cNvSpPr txBox="1">
            <a:spLocks noGrp="1"/>
          </p:cNvSpPr>
          <p:nvPr>
            <p:ph type="subTitle" idx="1"/>
          </p:nvPr>
        </p:nvSpPr>
        <p:spPr>
          <a:xfrm>
            <a:off x="2665265" y="3188753"/>
            <a:ext cx="3848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ru-RU" b="1" dirty="0" smtClean="0">
                <a:solidFill>
                  <a:schemeClr val="accent5">
                    <a:lumMod val="75000"/>
                  </a:schemeClr>
                </a:solidFill>
              </a:rPr>
              <a:t>Другие попытки…</a:t>
            </a:r>
            <a:endParaRPr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577" name="Google Shape;577;p5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63883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18391" y="127475"/>
            <a:ext cx="4249462" cy="647644"/>
          </a:xfrm>
        </p:spPr>
        <p:txBody>
          <a:bodyPr/>
          <a:lstStyle/>
          <a:p>
            <a:r>
              <a:rPr lang="ru-RU" dirty="0" smtClean="0"/>
              <a:t>Линейная регрессия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41" y="775119"/>
            <a:ext cx="3012810" cy="182794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246" y="2696031"/>
            <a:ext cx="2126297" cy="2184419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106" y="775119"/>
            <a:ext cx="4797561" cy="1827947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3122" y="2696030"/>
            <a:ext cx="2490573" cy="217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6768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4"/>
          <p:cNvSpPr txBox="1">
            <a:spLocks noGrp="1"/>
          </p:cNvSpPr>
          <p:nvPr>
            <p:ph type="ctrTitle" idx="4294967295"/>
          </p:nvPr>
        </p:nvSpPr>
        <p:spPr>
          <a:xfrm>
            <a:off x="385777" y="1138275"/>
            <a:ext cx="7286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</a:pPr>
            <a:r>
              <a:rPr lang="ru-RU" sz="6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rPr>
              <a:t>СПАСИБО ЗА ВНИМАНИЕ!</a:t>
            </a:r>
            <a:endParaRPr sz="6000" b="1" i="0" u="none" strike="noStrike" cap="none">
              <a:solidFill>
                <a:srgbClr val="FFFFFF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48" name="Google Shape;748;p74"/>
          <p:cNvSpPr txBox="1">
            <a:spLocks noGrp="1"/>
          </p:cNvSpPr>
          <p:nvPr>
            <p:ph type="subTitle" idx="4294967295"/>
          </p:nvPr>
        </p:nvSpPr>
        <p:spPr>
          <a:xfrm>
            <a:off x="1830546" y="2002662"/>
            <a:ext cx="5841325" cy="683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None/>
            </a:pPr>
            <a:r>
              <a:rPr lang="ru-RU" sz="2400" b="1" i="0" u="none" strike="noStrike" cap="none">
                <a:solidFill>
                  <a:srgbClr val="66FF33"/>
                </a:solidFill>
                <a:latin typeface="Hind"/>
                <a:ea typeface="Hind"/>
                <a:cs typeface="Hind"/>
                <a:sym typeface="Hind"/>
              </a:rPr>
              <a:t>Готовы ответить на Ваши вопросы</a:t>
            </a:r>
            <a:endParaRPr sz="2400" b="1" i="0" u="none" strike="noStrike" cap="none">
              <a:solidFill>
                <a:srgbClr val="66FF33"/>
              </a:solidFill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749" name="Google Shape;749;p7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84</a:t>
            </a:fld>
            <a:endParaRPr/>
          </a:p>
        </p:txBody>
      </p:sp>
      <p:pic>
        <p:nvPicPr>
          <p:cNvPr id="750" name="Google Shape;750;p74" descr="Котенок с милой заразительной улыбкой покорил сердца пользователей Сети  (фото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61936" y="2685927"/>
            <a:ext cx="3146732" cy="2162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74" descr="Создать мем &quot;милые животные, кошки милые, самый милый котик&quot; - Картинки -  Meme-arsenal.com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6622" y="2685927"/>
            <a:ext cx="3847207" cy="2162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  <p:sp>
        <p:nvSpPr>
          <p:cNvPr id="234" name="Google Shape;234;p20"/>
          <p:cNvSpPr txBox="1">
            <a:spLocks noGrp="1"/>
          </p:cNvSpPr>
          <p:nvPr>
            <p:ph type="body" idx="1"/>
          </p:nvPr>
        </p:nvSpPr>
        <p:spPr>
          <a:xfrm>
            <a:off x="1180511" y="1176080"/>
            <a:ext cx="60585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ru-RU" b="0" i="0"/>
              <a:t>2.  Участники, которые фактически не участвовали в опросе.</a:t>
            </a:r>
            <a:endParaRPr b="0" i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105" y="2152055"/>
            <a:ext cx="5614162" cy="2577261"/>
          </a:xfrm>
          <a:prstGeom prst="rect">
            <a:avLst/>
          </a:prstGeom>
        </p:spPr>
      </p:pic>
      <p:sp>
        <p:nvSpPr>
          <p:cNvPr id="6" name="Google Shape;225;p19"/>
          <p:cNvSpPr txBox="1">
            <a:spLocks/>
          </p:cNvSpPr>
          <p:nvPr/>
        </p:nvSpPr>
        <p:spPr>
          <a:xfrm>
            <a:off x="1060539" y="521911"/>
            <a:ext cx="57036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ru-RU" smtClean="0"/>
              <a:t>“Загрязнения данных", спам и ошибки пользователей</a:t>
            </a:r>
            <a:endParaRPr lang="ru-RU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FFFFFF"/>
      </a:dk1>
      <a:lt1>
        <a:srgbClr val="041F30"/>
      </a:lt1>
      <a:dk2>
        <a:srgbClr val="E3E7EC"/>
      </a:dk2>
      <a:lt2>
        <a:srgbClr val="5A6B85"/>
      </a:lt2>
      <a:accent1>
        <a:srgbClr val="6699FF"/>
      </a:accent1>
      <a:accent2>
        <a:srgbClr val="33CCFF"/>
      </a:accent2>
      <a:accent3>
        <a:srgbClr val="33CCCC"/>
      </a:accent3>
      <a:accent4>
        <a:srgbClr val="66FF33"/>
      </a:accent4>
      <a:accent5>
        <a:srgbClr val="FF0066"/>
      </a:accent5>
      <a:accent6>
        <a:srgbClr val="FF66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2217</Words>
  <Application>Microsoft Office PowerPoint</Application>
  <PresentationFormat>Экран (16:9)</PresentationFormat>
  <Paragraphs>338</Paragraphs>
  <Slides>84</Slides>
  <Notes>81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84</vt:i4>
      </vt:variant>
    </vt:vector>
  </HeadingPairs>
  <TitlesOfParts>
    <vt:vector size="88" baseType="lpstr">
      <vt:lpstr>Arial</vt:lpstr>
      <vt:lpstr>Hind</vt:lpstr>
      <vt:lpstr>Calibri</vt:lpstr>
      <vt:lpstr>Dumaine</vt:lpstr>
      <vt:lpstr>2020 Kaggle Machine Learning &amp; Data Science Survey</vt:lpstr>
      <vt:lpstr>HELLO!</vt:lpstr>
      <vt:lpstr>Задачи и цели</vt:lpstr>
      <vt:lpstr>1. ИЗУЧЕНИЕ ДАННЫХ</vt:lpstr>
      <vt:lpstr>20,036</vt:lpstr>
      <vt:lpstr>Презентация PowerPoint</vt:lpstr>
      <vt:lpstr>Презентация PowerPoint</vt:lpstr>
      <vt:lpstr>“Загрязнения данных", спам и ошибки пользователей</vt:lpstr>
      <vt:lpstr>Презентация PowerPoint</vt:lpstr>
      <vt:lpstr>Презентация PowerPoint</vt:lpstr>
      <vt:lpstr>Презентация PowerPoint</vt:lpstr>
      <vt:lpstr>Презентация PowerPoint</vt:lpstr>
      <vt:lpstr>2. Предварительный анализ зависимостей в QlikView</vt:lpstr>
      <vt:lpstr>В сравнении участвовали  следующие вопросы: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Какие выводы были сделаны по поводу языков программирования?</vt:lpstr>
      <vt:lpstr>Презентация PowerPoint</vt:lpstr>
      <vt:lpstr>3. Использование методов машинного обучения</vt:lpstr>
      <vt:lpstr>Самые часто выбираемые варианты:</vt:lpstr>
      <vt:lpstr>Самые редко выбираемые варианты:</vt:lpstr>
      <vt:lpstr>Ассоциативные правила 1</vt:lpstr>
      <vt:lpstr>Презентация PowerPoint</vt:lpstr>
      <vt:lpstr>Ассоциативные правила 2</vt:lpstr>
      <vt:lpstr>Презентация PowerPoint</vt:lpstr>
      <vt:lpstr>Ассоциативные правила 3</vt:lpstr>
      <vt:lpstr>Презентация PowerPoint</vt:lpstr>
      <vt:lpstr>Ассоциативные правила 4</vt:lpstr>
      <vt:lpstr>Презентация PowerPoint</vt:lpstr>
      <vt:lpstr>Презентация PowerPoint</vt:lpstr>
      <vt:lpstr>Ассоциативные правила 5</vt:lpstr>
      <vt:lpstr>Ассоциативные правила 5</vt:lpstr>
      <vt:lpstr>Ассоциативные правила 6</vt:lpstr>
      <vt:lpstr>Graph-based visualization</vt:lpstr>
      <vt:lpstr>4. Использование методов машинного обучения</vt:lpstr>
      <vt:lpstr>Кластеризация 1</vt:lpstr>
      <vt:lpstr>Кластеризация 2</vt:lpstr>
      <vt:lpstr>Кластеризация 3</vt:lpstr>
      <vt:lpstr>Кластеризация 4</vt:lpstr>
      <vt:lpstr>Кластеризация 5</vt:lpstr>
      <vt:lpstr>Кластеризация 6</vt:lpstr>
      <vt:lpstr>Кластеризация 7</vt:lpstr>
      <vt:lpstr>Кластеризация 8</vt:lpstr>
      <vt:lpstr>Кластеризация 9</vt:lpstr>
      <vt:lpstr>5. Использование методов машинного обучения</vt:lpstr>
      <vt:lpstr>Деревья решений 1</vt:lpstr>
      <vt:lpstr>Деревья решений 2</vt:lpstr>
      <vt:lpstr>Презентация PowerPoint</vt:lpstr>
      <vt:lpstr>Презентация PowerPoint</vt:lpstr>
      <vt:lpstr>Презентация PowerPoint</vt:lpstr>
      <vt:lpstr>Как стать богатым в России?</vt:lpstr>
      <vt:lpstr>Презентация PowerPoint</vt:lpstr>
      <vt:lpstr>Презентация PowerPoint</vt:lpstr>
      <vt:lpstr>Презентация PowerPoint</vt:lpstr>
      <vt:lpstr>5. Использование методов машинного обучения</vt:lpstr>
      <vt:lpstr>Линейная регрессия</vt:lpstr>
      <vt:lpstr>СПАСИБО ЗА ВНИМАНИЕ!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Kaggle Machine Learning &amp; Data Science Survey</dc:title>
  <cp:lastModifiedBy>User</cp:lastModifiedBy>
  <cp:revision>34</cp:revision>
  <dcterms:modified xsi:type="dcterms:W3CDTF">2021-01-12T03:04:17Z</dcterms:modified>
</cp:coreProperties>
</file>